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5143500" cx="9144000"/>
  <p:notesSz cx="6858000" cy="9144000"/>
  <p:embeddedFontLst>
    <p:embeddedFont>
      <p:font typeface="Playfair Display"/>
      <p:regular r:id="rId18"/>
      <p:bold r:id="rId19"/>
      <p:italic r:id="rId20"/>
      <p:boldItalic r:id="rId21"/>
    </p:embeddedFont>
    <p:embeddedFont>
      <p:font typeface="Lato"/>
      <p:regular r:id="rId22"/>
      <p:bold r:id="rId23"/>
      <p:italic r:id="rId24"/>
      <p:boldItalic r:id="rId2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PlayfairDisplay-italic.fntdata"/><Relationship Id="rId22" Type="http://schemas.openxmlformats.org/officeDocument/2006/relationships/font" Target="fonts/Lato-regular.fntdata"/><Relationship Id="rId21" Type="http://schemas.openxmlformats.org/officeDocument/2006/relationships/font" Target="fonts/PlayfairDisplay-boldItalic.fntdata"/><Relationship Id="rId24" Type="http://schemas.openxmlformats.org/officeDocument/2006/relationships/font" Target="fonts/Lato-italic.fntdata"/><Relationship Id="rId23" Type="http://schemas.openxmlformats.org/officeDocument/2006/relationships/font" Target="fonts/Lat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5" Type="http://schemas.openxmlformats.org/officeDocument/2006/relationships/font" Target="fonts/Lato-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PlayfairDisplay-bold.fntdata"/><Relationship Id="rId18" Type="http://schemas.openxmlformats.org/officeDocument/2006/relationships/font" Target="fonts/PlayfairDisplay-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b29caa05f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b29caa05f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30b29caa05f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30b29caa05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0b29caa05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30b29caa05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Add a short demo of how your product can be used</a:t>
            </a:r>
            <a:endParaRPr sz="1800">
              <a:solidFill>
                <a:srgbClr val="5E696C"/>
              </a:solidFill>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At least, show the output of Model 3: </a:t>
            </a:r>
            <a:r>
              <a:rPr b="1" lang="en" sz="1800">
                <a:solidFill>
                  <a:srgbClr val="5E696C"/>
                </a:solidFill>
                <a:latin typeface="Lato"/>
                <a:ea typeface="Lato"/>
                <a:cs typeface="Lato"/>
                <a:sym typeface="Lato"/>
              </a:rPr>
              <a:t>textual reviews</a:t>
            </a:r>
            <a:r>
              <a:rPr lang="en" sz="1800">
                <a:solidFill>
                  <a:srgbClr val="5E696C"/>
                </a:solidFill>
                <a:latin typeface="Lato"/>
                <a:ea typeface="Lato"/>
                <a:cs typeface="Lato"/>
                <a:sym typeface="Lato"/>
              </a:rPr>
              <a:t>.</a:t>
            </a:r>
            <a:endParaRPr sz="1800">
              <a:solidFill>
                <a:srgbClr val="5E696C"/>
              </a:solidFill>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If you deploy, you can do: live, video, or screenshots.</a:t>
            </a:r>
            <a:endParaRPr sz="1800">
              <a:solidFill>
                <a:srgbClr val="5E696C"/>
              </a:solidFill>
              <a:latin typeface="Lato"/>
              <a:ea typeface="Lato"/>
              <a:cs typeface="Lato"/>
              <a:sym typeface="Lato"/>
            </a:endParaRPr>
          </a:p>
          <a:p>
            <a:pPr indent="0" lvl="0" marL="457200" rtl="0" algn="l">
              <a:lnSpc>
                <a:spcPct val="115000"/>
              </a:lnSpc>
              <a:spcBef>
                <a:spcPts val="1200"/>
              </a:spcBef>
              <a:spcAft>
                <a:spcPts val="0"/>
              </a:spcAft>
              <a:buClr>
                <a:schemeClr val="dk1"/>
              </a:buClr>
              <a:buSzPts val="1100"/>
              <a:buFont typeface="Arial"/>
              <a:buNone/>
            </a:pPr>
            <a:r>
              <a:t/>
            </a:r>
            <a:endParaRPr sz="1800">
              <a:solidFill>
                <a:srgbClr val="5E696C"/>
              </a:solidFill>
              <a:latin typeface="Lato"/>
              <a:ea typeface="Lato"/>
              <a:cs typeface="Lato"/>
              <a:sym typeface="Lato"/>
            </a:endParaRPr>
          </a:p>
          <a:p>
            <a:pPr indent="0" lvl="0" marL="0" rtl="0" algn="l">
              <a:spcBef>
                <a:spcPts val="12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b29caa05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b29caa05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0b29caa05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0b29caa05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Explain the real world problem this solves</a:t>
            </a:r>
            <a:endParaRPr sz="1800">
              <a:solidFill>
                <a:srgbClr val="5E696C"/>
              </a:solidFill>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Tell me how the models fit together into a single coherent application</a:t>
            </a:r>
            <a:endParaRPr sz="1800">
              <a:solidFill>
                <a:srgbClr val="5E696C"/>
              </a:solidFill>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How does the design of one models affect the other?</a:t>
            </a:r>
            <a:endParaRPr sz="1800">
              <a:solidFill>
                <a:srgbClr val="5E696C"/>
              </a:solidFill>
              <a:latin typeface="Lato"/>
              <a:ea typeface="Lato"/>
              <a:cs typeface="Lato"/>
              <a:sym typeface="Lato"/>
            </a:endParaRPr>
          </a:p>
          <a:p>
            <a:pPr indent="-342900" lvl="0" marL="457200" rtl="0" algn="l">
              <a:lnSpc>
                <a:spcPct val="115000"/>
              </a:lnSpc>
              <a:spcBef>
                <a:spcPts val="0"/>
              </a:spcBef>
              <a:spcAft>
                <a:spcPts val="0"/>
              </a:spcAft>
              <a:buClr>
                <a:srgbClr val="5E696C"/>
              </a:buClr>
              <a:buSzPts val="1800"/>
              <a:buFont typeface="Lato"/>
              <a:buChar char="●"/>
            </a:pPr>
            <a:r>
              <a:rPr lang="en" sz="1800">
                <a:solidFill>
                  <a:srgbClr val="5E696C"/>
                </a:solidFill>
                <a:latin typeface="Lato"/>
                <a:ea typeface="Lato"/>
                <a:cs typeface="Lato"/>
                <a:sym typeface="Lato"/>
              </a:rPr>
              <a:t>Introduce your methodology, just a sentence.</a:t>
            </a:r>
            <a:endParaRPr sz="1800">
              <a:solidFill>
                <a:srgbClr val="5E696C"/>
              </a:solidFill>
              <a:latin typeface="Lato"/>
              <a:ea typeface="Lato"/>
              <a:cs typeface="Lato"/>
              <a:sym typeface="Lato"/>
            </a:endParaRPr>
          </a:p>
          <a:p>
            <a:pPr indent="0" lvl="0" marL="0" rtl="0" algn="l">
              <a:lnSpc>
                <a:spcPct val="115000"/>
              </a:lnSpc>
              <a:spcBef>
                <a:spcPts val="1200"/>
              </a:spcBef>
              <a:spcAft>
                <a:spcPts val="0"/>
              </a:spcAft>
              <a:buClr>
                <a:schemeClr val="dk1"/>
              </a:buClr>
              <a:buSzPts val="1100"/>
              <a:buFont typeface="Arial"/>
              <a:buNone/>
            </a:pPr>
            <a:r>
              <a:t/>
            </a:r>
            <a:endParaRPr sz="1800">
              <a:solidFill>
                <a:srgbClr val="5E696C"/>
              </a:solidFill>
              <a:latin typeface="Lato"/>
              <a:ea typeface="Lato"/>
              <a:cs typeface="Lato"/>
              <a:sym typeface="Lato"/>
            </a:endParaRPr>
          </a:p>
          <a:p>
            <a:pPr indent="0" lvl="0" marL="0" rtl="0" algn="l">
              <a:lnSpc>
                <a:spcPct val="115000"/>
              </a:lnSpc>
              <a:spcBef>
                <a:spcPts val="1200"/>
              </a:spcBef>
              <a:spcAft>
                <a:spcPts val="1200"/>
              </a:spcAft>
              <a:buClr>
                <a:schemeClr val="dk1"/>
              </a:buClr>
              <a:buSzPts val="1100"/>
              <a:buFont typeface="Arial"/>
              <a:buNone/>
            </a:pPr>
            <a:r>
              <a:rPr lang="en" sz="1800">
                <a:solidFill>
                  <a:srgbClr val="5E696C"/>
                </a:solidFill>
                <a:latin typeface="Lato"/>
                <a:ea typeface="Lato"/>
                <a:cs typeface="Lato"/>
                <a:sym typeface="Lato"/>
              </a:rPr>
              <a:t>Now that you have seen our super cool product and know why this matters, let me show how we did it!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0b29caa05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30b29caa05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0b29caa05f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30b29caa05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0b29caa05f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0b29caa05f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0b29caa05f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0b29caa05f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0b29caa05f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0b29caa05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0b29caa05f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30b29caa05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9050" y="748800"/>
            <a:ext cx="3645900" cy="3645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992950" y="992700"/>
            <a:ext cx="3158100" cy="3158100"/>
          </a:xfrm>
          <a:prstGeom prst="rect">
            <a:avLst/>
          </a:prstGeom>
          <a:noFill/>
          <a:ln cap="flat" cmpd="sng" w="28575">
            <a:solidFill>
              <a:schemeClr val="lt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096250" y="1627200"/>
            <a:ext cx="2951400" cy="1584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3200"/>
              <a:buFont typeface="Lato"/>
              <a:buNone/>
              <a:defRPr>
                <a:solidFill>
                  <a:schemeClr val="lt1"/>
                </a:solidFill>
                <a:latin typeface="Lato"/>
                <a:ea typeface="Lato"/>
                <a:cs typeface="Lato"/>
                <a:sym typeface="Lato"/>
              </a:defRPr>
            </a:lvl1pPr>
            <a:lvl2pPr lvl="1" algn="ctr">
              <a:spcBef>
                <a:spcPts val="0"/>
              </a:spcBef>
              <a:spcAft>
                <a:spcPts val="0"/>
              </a:spcAft>
              <a:buClr>
                <a:schemeClr val="lt1"/>
              </a:buClr>
              <a:buSzPts val="3200"/>
              <a:buFont typeface="Lato"/>
              <a:buNone/>
              <a:defRPr>
                <a:solidFill>
                  <a:schemeClr val="lt1"/>
                </a:solidFill>
                <a:latin typeface="Lato"/>
                <a:ea typeface="Lato"/>
                <a:cs typeface="Lato"/>
                <a:sym typeface="Lato"/>
              </a:defRPr>
            </a:lvl2pPr>
            <a:lvl3pPr lvl="2" algn="ctr">
              <a:spcBef>
                <a:spcPts val="0"/>
              </a:spcBef>
              <a:spcAft>
                <a:spcPts val="0"/>
              </a:spcAft>
              <a:buClr>
                <a:schemeClr val="lt1"/>
              </a:buClr>
              <a:buSzPts val="3200"/>
              <a:buFont typeface="Lato"/>
              <a:buNone/>
              <a:defRPr>
                <a:solidFill>
                  <a:schemeClr val="lt1"/>
                </a:solidFill>
                <a:latin typeface="Lato"/>
                <a:ea typeface="Lato"/>
                <a:cs typeface="Lato"/>
                <a:sym typeface="Lato"/>
              </a:defRPr>
            </a:lvl3pPr>
            <a:lvl4pPr lvl="3" algn="ctr">
              <a:spcBef>
                <a:spcPts val="0"/>
              </a:spcBef>
              <a:spcAft>
                <a:spcPts val="0"/>
              </a:spcAft>
              <a:buClr>
                <a:schemeClr val="lt1"/>
              </a:buClr>
              <a:buSzPts val="3200"/>
              <a:buFont typeface="Lato"/>
              <a:buNone/>
              <a:defRPr>
                <a:solidFill>
                  <a:schemeClr val="lt1"/>
                </a:solidFill>
                <a:latin typeface="Lato"/>
                <a:ea typeface="Lato"/>
                <a:cs typeface="Lato"/>
                <a:sym typeface="Lato"/>
              </a:defRPr>
            </a:lvl4pPr>
            <a:lvl5pPr lvl="4" algn="ctr">
              <a:spcBef>
                <a:spcPts val="0"/>
              </a:spcBef>
              <a:spcAft>
                <a:spcPts val="0"/>
              </a:spcAft>
              <a:buClr>
                <a:schemeClr val="lt1"/>
              </a:buClr>
              <a:buSzPts val="3200"/>
              <a:buFont typeface="Lato"/>
              <a:buNone/>
              <a:defRPr>
                <a:solidFill>
                  <a:schemeClr val="lt1"/>
                </a:solidFill>
                <a:latin typeface="Lato"/>
                <a:ea typeface="Lato"/>
                <a:cs typeface="Lato"/>
                <a:sym typeface="Lato"/>
              </a:defRPr>
            </a:lvl5pPr>
            <a:lvl6pPr lvl="5" algn="ctr">
              <a:spcBef>
                <a:spcPts val="0"/>
              </a:spcBef>
              <a:spcAft>
                <a:spcPts val="0"/>
              </a:spcAft>
              <a:buClr>
                <a:schemeClr val="lt1"/>
              </a:buClr>
              <a:buSzPts val="3200"/>
              <a:buFont typeface="Lato"/>
              <a:buNone/>
              <a:defRPr>
                <a:solidFill>
                  <a:schemeClr val="lt1"/>
                </a:solidFill>
                <a:latin typeface="Lato"/>
                <a:ea typeface="Lato"/>
                <a:cs typeface="Lato"/>
                <a:sym typeface="Lato"/>
              </a:defRPr>
            </a:lvl6pPr>
            <a:lvl7pPr lvl="6" algn="ctr">
              <a:spcBef>
                <a:spcPts val="0"/>
              </a:spcBef>
              <a:spcAft>
                <a:spcPts val="0"/>
              </a:spcAft>
              <a:buClr>
                <a:schemeClr val="lt1"/>
              </a:buClr>
              <a:buSzPts val="3200"/>
              <a:buFont typeface="Lato"/>
              <a:buNone/>
              <a:defRPr>
                <a:solidFill>
                  <a:schemeClr val="lt1"/>
                </a:solidFill>
                <a:latin typeface="Lato"/>
                <a:ea typeface="Lato"/>
                <a:cs typeface="Lato"/>
                <a:sym typeface="Lato"/>
              </a:defRPr>
            </a:lvl7pPr>
            <a:lvl8pPr lvl="7" algn="ctr">
              <a:spcBef>
                <a:spcPts val="0"/>
              </a:spcBef>
              <a:spcAft>
                <a:spcPts val="0"/>
              </a:spcAft>
              <a:buClr>
                <a:schemeClr val="lt1"/>
              </a:buClr>
              <a:buSzPts val="3200"/>
              <a:buFont typeface="Lato"/>
              <a:buNone/>
              <a:defRPr>
                <a:solidFill>
                  <a:schemeClr val="lt1"/>
                </a:solidFill>
                <a:latin typeface="Lato"/>
                <a:ea typeface="Lato"/>
                <a:cs typeface="Lato"/>
                <a:sym typeface="Lato"/>
              </a:defRPr>
            </a:lvl8pPr>
            <a:lvl9pPr lvl="8" algn="ctr">
              <a:spcBef>
                <a:spcPts val="0"/>
              </a:spcBef>
              <a:spcAft>
                <a:spcPts val="0"/>
              </a:spcAft>
              <a:buClr>
                <a:schemeClr val="lt1"/>
              </a:buClr>
              <a:buSzPts val="3200"/>
              <a:buFont typeface="Lato"/>
              <a:buNone/>
              <a:defRPr>
                <a:solidFill>
                  <a:schemeClr val="lt1"/>
                </a:solidFill>
                <a:latin typeface="Lato"/>
                <a:ea typeface="Lato"/>
                <a:cs typeface="Lato"/>
                <a:sym typeface="Lato"/>
              </a:defRPr>
            </a:lvl9pPr>
          </a:lstStyle>
          <a:p/>
        </p:txBody>
      </p:sp>
      <p:sp>
        <p:nvSpPr>
          <p:cNvPr id="13" name="Google Shape;13;p2"/>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800"/>
              <a:buFont typeface="Playfair Display"/>
              <a:buNone/>
              <a:defRPr b="1">
                <a:solidFill>
                  <a:schemeClr val="lt1"/>
                </a:solidFill>
                <a:latin typeface="Playfair Display"/>
                <a:ea typeface="Playfair Display"/>
                <a:cs typeface="Playfair Display"/>
                <a:sym typeface="Playfair Display"/>
              </a:defRPr>
            </a:lvl1pPr>
            <a:lvl2pPr lvl="1"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2pPr>
            <a:lvl3pPr lvl="2"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3pPr>
            <a:lvl4pPr lvl="3"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4pPr>
            <a:lvl5pPr lvl="4"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5pPr>
            <a:lvl6pPr lvl="5"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6pPr>
            <a:lvl7pPr lvl="6"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7pPr>
            <a:lvl8pPr lvl="7"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8pPr>
            <a:lvl9pPr lvl="8" algn="ctr">
              <a:lnSpc>
                <a:spcPct val="100000"/>
              </a:lnSpc>
              <a:spcBef>
                <a:spcPts val="0"/>
              </a:spcBef>
              <a:spcAft>
                <a:spcPts val="0"/>
              </a:spcAft>
              <a:buClr>
                <a:schemeClr val="lt1"/>
              </a:buClr>
              <a:buSzPts val="1800"/>
              <a:buFont typeface="Playfair Display"/>
              <a:buNone/>
              <a:defRPr b="1" sz="1800">
                <a:solidFill>
                  <a:schemeClr val="lt1"/>
                </a:solidFill>
                <a:latin typeface="Playfair Display"/>
                <a:ea typeface="Playfair Display"/>
                <a:cs typeface="Playfair Display"/>
                <a:sym typeface="Playfair Display"/>
              </a:defRPr>
            </a:lvl9pPr>
          </a:lstStyle>
          <a:p/>
        </p:txBody>
      </p:sp>
      <p:sp>
        <p:nvSpPr>
          <p:cNvPr id="14" name="Google Shape;14;p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311700" y="1233100"/>
            <a:ext cx="8520600" cy="1610100"/>
          </a:xfrm>
          <a:prstGeom prst="rect">
            <a:avLst/>
          </a:prstGeom>
        </p:spPr>
        <p:txBody>
          <a:bodyPr anchorCtr="0" anchor="b" bIns="91425" lIns="91425" spcFirstLastPara="1" rIns="91425" wrap="square" tIns="91425">
            <a:normAutofit/>
          </a:bodyPr>
          <a:lstStyle>
            <a:lvl1pPr lvl="0" algn="ctr">
              <a:spcBef>
                <a:spcPts val="0"/>
              </a:spcBef>
              <a:spcAft>
                <a:spcPts val="0"/>
              </a:spcAft>
              <a:buSzPts val="10000"/>
              <a:buFont typeface="Lato"/>
              <a:buNone/>
              <a:defRPr sz="10000">
                <a:latin typeface="Lato"/>
                <a:ea typeface="Lato"/>
                <a:cs typeface="Lato"/>
                <a:sym typeface="Lato"/>
              </a:defRPr>
            </a:lvl1pPr>
            <a:lvl2pPr lvl="1" algn="ctr">
              <a:spcBef>
                <a:spcPts val="0"/>
              </a:spcBef>
              <a:spcAft>
                <a:spcPts val="0"/>
              </a:spcAft>
              <a:buSzPts val="10000"/>
              <a:buFont typeface="Lato"/>
              <a:buNone/>
              <a:defRPr sz="10000">
                <a:latin typeface="Lato"/>
                <a:ea typeface="Lato"/>
                <a:cs typeface="Lato"/>
                <a:sym typeface="Lato"/>
              </a:defRPr>
            </a:lvl2pPr>
            <a:lvl3pPr lvl="2" algn="ctr">
              <a:spcBef>
                <a:spcPts val="0"/>
              </a:spcBef>
              <a:spcAft>
                <a:spcPts val="0"/>
              </a:spcAft>
              <a:buSzPts val="10000"/>
              <a:buFont typeface="Lato"/>
              <a:buNone/>
              <a:defRPr sz="10000">
                <a:latin typeface="Lato"/>
                <a:ea typeface="Lato"/>
                <a:cs typeface="Lato"/>
                <a:sym typeface="Lato"/>
              </a:defRPr>
            </a:lvl3pPr>
            <a:lvl4pPr lvl="3" algn="ctr">
              <a:spcBef>
                <a:spcPts val="0"/>
              </a:spcBef>
              <a:spcAft>
                <a:spcPts val="0"/>
              </a:spcAft>
              <a:buSzPts val="10000"/>
              <a:buFont typeface="Lato"/>
              <a:buNone/>
              <a:defRPr sz="10000">
                <a:latin typeface="Lato"/>
                <a:ea typeface="Lato"/>
                <a:cs typeface="Lato"/>
                <a:sym typeface="Lato"/>
              </a:defRPr>
            </a:lvl4pPr>
            <a:lvl5pPr lvl="4" algn="ctr">
              <a:spcBef>
                <a:spcPts val="0"/>
              </a:spcBef>
              <a:spcAft>
                <a:spcPts val="0"/>
              </a:spcAft>
              <a:buSzPts val="10000"/>
              <a:buFont typeface="Lato"/>
              <a:buNone/>
              <a:defRPr sz="10000">
                <a:latin typeface="Lato"/>
                <a:ea typeface="Lato"/>
                <a:cs typeface="Lato"/>
                <a:sym typeface="Lato"/>
              </a:defRPr>
            </a:lvl5pPr>
            <a:lvl6pPr lvl="5" algn="ctr">
              <a:spcBef>
                <a:spcPts val="0"/>
              </a:spcBef>
              <a:spcAft>
                <a:spcPts val="0"/>
              </a:spcAft>
              <a:buSzPts val="10000"/>
              <a:buFont typeface="Lato"/>
              <a:buNone/>
              <a:defRPr sz="10000">
                <a:latin typeface="Lato"/>
                <a:ea typeface="Lato"/>
                <a:cs typeface="Lato"/>
                <a:sym typeface="Lato"/>
              </a:defRPr>
            </a:lvl6pPr>
            <a:lvl7pPr lvl="6" algn="ctr">
              <a:spcBef>
                <a:spcPts val="0"/>
              </a:spcBef>
              <a:spcAft>
                <a:spcPts val="0"/>
              </a:spcAft>
              <a:buSzPts val="10000"/>
              <a:buFont typeface="Lato"/>
              <a:buNone/>
              <a:defRPr sz="10000">
                <a:latin typeface="Lato"/>
                <a:ea typeface="Lato"/>
                <a:cs typeface="Lato"/>
                <a:sym typeface="Lato"/>
              </a:defRPr>
            </a:lvl7pPr>
            <a:lvl8pPr lvl="7" algn="ctr">
              <a:spcBef>
                <a:spcPts val="0"/>
              </a:spcBef>
              <a:spcAft>
                <a:spcPts val="0"/>
              </a:spcAft>
              <a:buSzPts val="10000"/>
              <a:buFont typeface="Lato"/>
              <a:buNone/>
              <a:defRPr sz="10000">
                <a:latin typeface="Lato"/>
                <a:ea typeface="Lato"/>
                <a:cs typeface="Lato"/>
                <a:sym typeface="Lato"/>
              </a:defRPr>
            </a:lvl8pPr>
            <a:lvl9pPr lvl="8" algn="ctr">
              <a:spcBef>
                <a:spcPts val="0"/>
              </a:spcBef>
              <a:spcAft>
                <a:spcPts val="0"/>
              </a:spcAft>
              <a:buSzPts val="10000"/>
              <a:buFont typeface="Lato"/>
              <a:buNone/>
              <a:defRPr sz="10000">
                <a:latin typeface="Lato"/>
                <a:ea typeface="Lato"/>
                <a:cs typeface="Lato"/>
                <a:sym typeface="Lato"/>
              </a:defRPr>
            </a:lvl9pPr>
          </a:lstStyle>
          <a:p>
            <a:r>
              <a:t>xx%</a:t>
            </a:r>
          </a:p>
        </p:txBody>
      </p:sp>
      <p:sp>
        <p:nvSpPr>
          <p:cNvPr id="51" name="Google Shape;51;p11"/>
          <p:cNvSpPr txBox="1"/>
          <p:nvPr>
            <p:ph idx="1" type="body"/>
          </p:nvPr>
        </p:nvSpPr>
        <p:spPr>
          <a:xfrm>
            <a:off x="311700" y="2919450"/>
            <a:ext cx="8520600" cy="10716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sp>
        <p:nvSpPr>
          <p:cNvPr id="16" name="Google Shape;16;p3"/>
          <p:cNvSpPr txBox="1"/>
          <p:nvPr>
            <p:ph type="title"/>
          </p:nvPr>
        </p:nvSpPr>
        <p:spPr>
          <a:xfrm>
            <a:off x="509550" y="1423875"/>
            <a:ext cx="8124900" cy="17982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lgn="ctr">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17" name="Google Shape;17;p3"/>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5045700"/>
            <a:ext cx="9144000" cy="97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391350"/>
            <a:ext cx="8520600" cy="626100"/>
          </a:xfrm>
          <a:prstGeom prst="rect">
            <a:avLst/>
          </a:prstGeom>
        </p:spPr>
        <p:txBody>
          <a:bodyPr anchorCtr="0" anchor="t" bIns="91425" lIns="91425" spcFirstLastPara="1" rIns="91425" wrap="square" tIns="91425">
            <a:norm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p:txBody>
      </p:sp>
      <p:sp>
        <p:nvSpPr>
          <p:cNvPr id="30" name="Google Shape;30;p6"/>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91378"/>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4800"/>
              <a:buFont typeface="Lato"/>
              <a:buNone/>
              <a:defRPr b="0" sz="4800">
                <a:solidFill>
                  <a:schemeClr val="lt1"/>
                </a:solidFill>
                <a:latin typeface="Lato"/>
                <a:ea typeface="Lato"/>
                <a:cs typeface="Lato"/>
                <a:sym typeface="Lato"/>
              </a:defRPr>
            </a:lvl1pPr>
            <a:lvl2pPr lvl="1">
              <a:spcBef>
                <a:spcPts val="0"/>
              </a:spcBef>
              <a:spcAft>
                <a:spcPts val="0"/>
              </a:spcAft>
              <a:buClr>
                <a:schemeClr val="lt1"/>
              </a:buClr>
              <a:buSzPts val="4800"/>
              <a:buFont typeface="Lato"/>
              <a:buNone/>
              <a:defRPr b="0" sz="4800">
                <a:solidFill>
                  <a:schemeClr val="lt1"/>
                </a:solidFill>
                <a:latin typeface="Lato"/>
                <a:ea typeface="Lato"/>
                <a:cs typeface="Lato"/>
                <a:sym typeface="Lato"/>
              </a:defRPr>
            </a:lvl2pPr>
            <a:lvl3pPr lvl="2">
              <a:spcBef>
                <a:spcPts val="0"/>
              </a:spcBef>
              <a:spcAft>
                <a:spcPts val="0"/>
              </a:spcAft>
              <a:buClr>
                <a:schemeClr val="lt1"/>
              </a:buClr>
              <a:buSzPts val="4800"/>
              <a:buFont typeface="Lato"/>
              <a:buNone/>
              <a:defRPr b="0" sz="4800">
                <a:solidFill>
                  <a:schemeClr val="lt1"/>
                </a:solidFill>
                <a:latin typeface="Lato"/>
                <a:ea typeface="Lato"/>
                <a:cs typeface="Lato"/>
                <a:sym typeface="Lato"/>
              </a:defRPr>
            </a:lvl3pPr>
            <a:lvl4pPr lvl="3">
              <a:spcBef>
                <a:spcPts val="0"/>
              </a:spcBef>
              <a:spcAft>
                <a:spcPts val="0"/>
              </a:spcAft>
              <a:buClr>
                <a:schemeClr val="lt1"/>
              </a:buClr>
              <a:buSzPts val="4800"/>
              <a:buFont typeface="Lato"/>
              <a:buNone/>
              <a:defRPr b="0" sz="4800">
                <a:solidFill>
                  <a:schemeClr val="lt1"/>
                </a:solidFill>
                <a:latin typeface="Lato"/>
                <a:ea typeface="Lato"/>
                <a:cs typeface="Lato"/>
                <a:sym typeface="Lato"/>
              </a:defRPr>
            </a:lvl4pPr>
            <a:lvl5pPr lvl="4">
              <a:spcBef>
                <a:spcPts val="0"/>
              </a:spcBef>
              <a:spcAft>
                <a:spcPts val="0"/>
              </a:spcAft>
              <a:buClr>
                <a:schemeClr val="lt1"/>
              </a:buClr>
              <a:buSzPts val="4800"/>
              <a:buFont typeface="Lato"/>
              <a:buNone/>
              <a:defRPr b="0" sz="4800">
                <a:solidFill>
                  <a:schemeClr val="lt1"/>
                </a:solidFill>
                <a:latin typeface="Lato"/>
                <a:ea typeface="Lato"/>
                <a:cs typeface="Lato"/>
                <a:sym typeface="Lato"/>
              </a:defRPr>
            </a:lvl5pPr>
            <a:lvl6pPr lvl="5">
              <a:spcBef>
                <a:spcPts val="0"/>
              </a:spcBef>
              <a:spcAft>
                <a:spcPts val="0"/>
              </a:spcAft>
              <a:buClr>
                <a:schemeClr val="lt1"/>
              </a:buClr>
              <a:buSzPts val="4800"/>
              <a:buFont typeface="Lato"/>
              <a:buNone/>
              <a:defRPr b="0" sz="4800">
                <a:solidFill>
                  <a:schemeClr val="lt1"/>
                </a:solidFill>
                <a:latin typeface="Lato"/>
                <a:ea typeface="Lato"/>
                <a:cs typeface="Lato"/>
                <a:sym typeface="Lato"/>
              </a:defRPr>
            </a:lvl6pPr>
            <a:lvl7pPr lvl="6">
              <a:spcBef>
                <a:spcPts val="0"/>
              </a:spcBef>
              <a:spcAft>
                <a:spcPts val="0"/>
              </a:spcAft>
              <a:buClr>
                <a:schemeClr val="lt1"/>
              </a:buClr>
              <a:buSzPts val="4800"/>
              <a:buFont typeface="Lato"/>
              <a:buNone/>
              <a:defRPr b="0" sz="4800">
                <a:solidFill>
                  <a:schemeClr val="lt1"/>
                </a:solidFill>
                <a:latin typeface="Lato"/>
                <a:ea typeface="Lato"/>
                <a:cs typeface="Lato"/>
                <a:sym typeface="Lato"/>
              </a:defRPr>
            </a:lvl7pPr>
            <a:lvl8pPr lvl="7">
              <a:spcBef>
                <a:spcPts val="0"/>
              </a:spcBef>
              <a:spcAft>
                <a:spcPts val="0"/>
              </a:spcAft>
              <a:buClr>
                <a:schemeClr val="lt1"/>
              </a:buClr>
              <a:buSzPts val="4800"/>
              <a:buFont typeface="Lato"/>
              <a:buNone/>
              <a:defRPr b="0" sz="4800">
                <a:solidFill>
                  <a:schemeClr val="lt1"/>
                </a:solidFill>
                <a:latin typeface="Lato"/>
                <a:ea typeface="Lato"/>
                <a:cs typeface="Lato"/>
                <a:sym typeface="Lato"/>
              </a:defRPr>
            </a:lvl8pPr>
            <a:lvl9pPr lvl="8">
              <a:spcBef>
                <a:spcPts val="0"/>
              </a:spcBef>
              <a:spcAft>
                <a:spcPts val="0"/>
              </a:spcAft>
              <a:buClr>
                <a:schemeClr val="lt1"/>
              </a:buClr>
              <a:buSzPts val="4800"/>
              <a:buFont typeface="Lato"/>
              <a:buNone/>
              <a:defRPr b="0" sz="4800">
                <a:solidFill>
                  <a:schemeClr val="lt1"/>
                </a:solidFill>
                <a:latin typeface="Lato"/>
                <a:ea typeface="Lato"/>
                <a:cs typeface="Lato"/>
                <a:sym typeface="Lato"/>
              </a:defRPr>
            </a:lvl9pPr>
          </a:lstStyle>
          <a:p/>
        </p:txBody>
      </p:sp>
      <p:sp>
        <p:nvSpPr>
          <p:cNvPr id="37" name="Google Shape;37;p8"/>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1" name="Google Shape;41;p9"/>
          <p:cNvSpPr txBox="1"/>
          <p:nvPr>
            <p:ph type="title"/>
          </p:nvPr>
        </p:nvSpPr>
        <p:spPr>
          <a:xfrm>
            <a:off x="265500" y="1107950"/>
            <a:ext cx="4045200" cy="16836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8452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7500" lvl="2" marL="1371600">
              <a:spcBef>
                <a:spcPts val="0"/>
              </a:spcBef>
              <a:spcAft>
                <a:spcPts val="0"/>
              </a:spcAft>
              <a:buClr>
                <a:schemeClr val="lt1"/>
              </a:buClr>
              <a:buSzPts val="1400"/>
              <a:buChar char="■"/>
              <a:defRPr>
                <a:solidFill>
                  <a:schemeClr val="lt1"/>
                </a:solidFill>
              </a:defRPr>
            </a:lvl3pPr>
            <a:lvl4pPr indent="-317500" lvl="3" marL="1828800">
              <a:spcBef>
                <a:spcPts val="0"/>
              </a:spcBef>
              <a:spcAft>
                <a:spcPts val="0"/>
              </a:spcAft>
              <a:buClr>
                <a:schemeClr val="lt1"/>
              </a:buClr>
              <a:buSzPts val="1400"/>
              <a:buChar char="●"/>
              <a:defRPr>
                <a:solidFill>
                  <a:schemeClr val="lt1"/>
                </a:solidFill>
              </a:defRPr>
            </a:lvl4pPr>
            <a:lvl5pPr indent="-317500" lvl="4" marL="2286000">
              <a:spcBef>
                <a:spcPts val="0"/>
              </a:spcBef>
              <a:spcAft>
                <a:spcPts val="0"/>
              </a:spcAft>
              <a:buClr>
                <a:schemeClr val="lt1"/>
              </a:buClr>
              <a:buSzPts val="1400"/>
              <a:buChar char="○"/>
              <a:defRPr>
                <a:solidFill>
                  <a:schemeClr val="lt1"/>
                </a:solidFill>
              </a:defRPr>
            </a:lvl5pPr>
            <a:lvl6pPr indent="-317500" lvl="5" marL="2743200">
              <a:spcBef>
                <a:spcPts val="0"/>
              </a:spcBef>
              <a:spcAft>
                <a:spcPts val="0"/>
              </a:spcAft>
              <a:buClr>
                <a:schemeClr val="lt1"/>
              </a:buClr>
              <a:buSzPts val="1400"/>
              <a:buChar char="■"/>
              <a:defRPr>
                <a:solidFill>
                  <a:schemeClr val="lt1"/>
                </a:solidFill>
              </a:defRPr>
            </a:lvl6pPr>
            <a:lvl7pPr indent="-317500" lvl="6" marL="3200400">
              <a:spcBef>
                <a:spcPts val="0"/>
              </a:spcBef>
              <a:spcAft>
                <a:spcPts val="0"/>
              </a:spcAft>
              <a:buClr>
                <a:schemeClr val="lt1"/>
              </a:buClr>
              <a:buSzPts val="1400"/>
              <a:buChar char="●"/>
              <a:defRPr>
                <a:solidFill>
                  <a:schemeClr val="lt1"/>
                </a:solidFill>
              </a:defRPr>
            </a:lvl7pPr>
            <a:lvl8pPr indent="-317500" lvl="7" marL="3657600">
              <a:spcBef>
                <a:spcPts val="0"/>
              </a:spcBef>
              <a:spcAft>
                <a:spcPts val="0"/>
              </a:spcAft>
              <a:buClr>
                <a:schemeClr val="lt1"/>
              </a:buClr>
              <a:buSzPts val="1400"/>
              <a:buChar char="○"/>
              <a:defRPr>
                <a:solidFill>
                  <a:schemeClr val="lt1"/>
                </a:solidFill>
              </a:defRPr>
            </a:lvl8pPr>
            <a:lvl9pPr indent="-317500" lvl="8" marL="4114800">
              <a:spcBef>
                <a:spcPts val="0"/>
              </a:spcBef>
              <a:spcAft>
                <a:spcPts val="0"/>
              </a:spcAft>
              <a:buClr>
                <a:schemeClr val="lt1"/>
              </a:buClr>
              <a:buSzPts val="1400"/>
              <a:buChar char="■"/>
              <a:defRPr>
                <a:solidFill>
                  <a:schemeClr val="lt1"/>
                </a:solidFill>
              </a:defRPr>
            </a:lvl9pPr>
          </a:lstStyle>
          <a:p/>
        </p:txBody>
      </p:sp>
      <p:sp>
        <p:nvSpPr>
          <p:cNvPr id="44" name="Google Shape;44;p9"/>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7" name="Google Shape;47;p10"/>
          <p:cNvSpPr txBox="1"/>
          <p:nvPr>
            <p:ph idx="12" type="sldNum"/>
          </p:nvPr>
        </p:nvSpPr>
        <p:spPr>
          <a:xfrm>
            <a:off x="8490250" y="468100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coral">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91350"/>
            <a:ext cx="8520600" cy="6261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1pPr>
            <a:lvl2pPr lvl="1">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2pPr>
            <a:lvl3pPr lvl="2">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3pPr>
            <a:lvl4pPr lvl="3">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4pPr>
            <a:lvl5pPr lvl="4">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5pPr>
            <a:lvl6pPr lvl="5">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6pPr>
            <a:lvl7pPr lvl="6">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7pPr>
            <a:lvl8pPr lvl="7">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8pPr>
            <a:lvl9pPr lvl="8">
              <a:spcBef>
                <a:spcPts val="0"/>
              </a:spcBef>
              <a:spcAft>
                <a:spcPts val="0"/>
              </a:spcAft>
              <a:buClr>
                <a:schemeClr val="dk1"/>
              </a:buClr>
              <a:buSzPts val="3200"/>
              <a:buFont typeface="Playfair Display"/>
              <a:buNone/>
              <a:defRPr b="1" sz="3200">
                <a:solidFill>
                  <a:schemeClr val="dk1"/>
                </a:solidFill>
                <a:latin typeface="Playfair Display"/>
                <a:ea typeface="Playfair Display"/>
                <a:cs typeface="Playfair Display"/>
                <a:sym typeface="Playfair Displ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a:lnSpc>
                <a:spcPct val="115000"/>
              </a:lnSpc>
              <a:spcBef>
                <a:spcPts val="0"/>
              </a:spcBef>
              <a:spcAft>
                <a:spcPts val="0"/>
              </a:spcAft>
              <a:buClr>
                <a:schemeClr val="dk2"/>
              </a:buClr>
              <a:buSzPts val="1400"/>
              <a:buFont typeface="Lato"/>
              <a:buChar char="■"/>
              <a:defRPr>
                <a:solidFill>
                  <a:schemeClr val="dk2"/>
                </a:solidFill>
                <a:latin typeface="Lato"/>
                <a:ea typeface="Lato"/>
                <a:cs typeface="Lato"/>
                <a:sym typeface="Lato"/>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Lato"/>
                <a:ea typeface="Lato"/>
                <a:cs typeface="Lato"/>
                <a:sym typeface="Lato"/>
              </a:defRPr>
            </a:lvl1pPr>
            <a:lvl2pPr lvl="1" algn="r">
              <a:buNone/>
              <a:defRPr sz="1000">
                <a:solidFill>
                  <a:schemeClr val="dk2"/>
                </a:solidFill>
                <a:latin typeface="Lato"/>
                <a:ea typeface="Lato"/>
                <a:cs typeface="Lato"/>
                <a:sym typeface="Lato"/>
              </a:defRPr>
            </a:lvl2pPr>
            <a:lvl3pPr lvl="2" algn="r">
              <a:buNone/>
              <a:defRPr sz="1000">
                <a:solidFill>
                  <a:schemeClr val="dk2"/>
                </a:solidFill>
                <a:latin typeface="Lato"/>
                <a:ea typeface="Lato"/>
                <a:cs typeface="Lato"/>
                <a:sym typeface="Lato"/>
              </a:defRPr>
            </a:lvl3pPr>
            <a:lvl4pPr lvl="3" algn="r">
              <a:buNone/>
              <a:defRPr sz="1000">
                <a:solidFill>
                  <a:schemeClr val="dk2"/>
                </a:solidFill>
                <a:latin typeface="Lato"/>
                <a:ea typeface="Lato"/>
                <a:cs typeface="Lato"/>
                <a:sym typeface="Lato"/>
              </a:defRPr>
            </a:lvl4pPr>
            <a:lvl5pPr lvl="4" algn="r">
              <a:buNone/>
              <a:defRPr sz="1000">
                <a:solidFill>
                  <a:schemeClr val="dk2"/>
                </a:solidFill>
                <a:latin typeface="Lato"/>
                <a:ea typeface="Lato"/>
                <a:cs typeface="Lato"/>
                <a:sym typeface="Lato"/>
              </a:defRPr>
            </a:lvl5pPr>
            <a:lvl6pPr lvl="5" algn="r">
              <a:buNone/>
              <a:defRPr sz="1000">
                <a:solidFill>
                  <a:schemeClr val="dk2"/>
                </a:solidFill>
                <a:latin typeface="Lato"/>
                <a:ea typeface="Lato"/>
                <a:cs typeface="Lato"/>
                <a:sym typeface="Lato"/>
              </a:defRPr>
            </a:lvl6pPr>
            <a:lvl7pPr lvl="6" algn="r">
              <a:buNone/>
              <a:defRPr sz="1000">
                <a:solidFill>
                  <a:schemeClr val="dk2"/>
                </a:solidFill>
                <a:latin typeface="Lato"/>
                <a:ea typeface="Lato"/>
                <a:cs typeface="Lato"/>
                <a:sym typeface="Lato"/>
              </a:defRPr>
            </a:lvl7pPr>
            <a:lvl8pPr lvl="7" algn="r">
              <a:buNone/>
              <a:defRPr sz="1000">
                <a:solidFill>
                  <a:schemeClr val="dk2"/>
                </a:solidFill>
                <a:latin typeface="Lato"/>
                <a:ea typeface="Lato"/>
                <a:cs typeface="Lato"/>
                <a:sym typeface="Lato"/>
              </a:defRPr>
            </a:lvl8pPr>
            <a:lvl9pPr lvl="8" algn="r">
              <a:buNone/>
              <a:defRPr sz="1000">
                <a:solidFill>
                  <a:schemeClr val="dk2"/>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hyperlink" Target="https://maleckicoa.com/demo-apps/auto-review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hyperlink" Target="https://www.kaggle.com/datasets/datafiniti/consumer-reviews-of-amazon-products/data" TargetMode="External"/><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844676" y="781525"/>
            <a:ext cx="7882200" cy="2052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RoboReviews	</a:t>
            </a:r>
            <a:endParaRPr/>
          </a:p>
        </p:txBody>
      </p:sp>
      <p:sp>
        <p:nvSpPr>
          <p:cNvPr id="60" name="Google Shape;60;p13"/>
          <p:cNvSpPr txBox="1"/>
          <p:nvPr>
            <p:ph idx="1" type="subTitle"/>
          </p:nvPr>
        </p:nvSpPr>
        <p:spPr>
          <a:xfrm>
            <a:off x="3096363" y="3266930"/>
            <a:ext cx="2951400" cy="701400"/>
          </a:xfrm>
          <a:prstGeom prst="rect">
            <a:avLst/>
          </a:prstGeom>
        </p:spPr>
        <p:txBody>
          <a:bodyPr anchorCtr="0" anchor="b" bIns="91425" lIns="91425" spcFirstLastPara="1" rIns="91425" wrap="square" tIns="91425">
            <a:normAutofit lnSpcReduction="10000"/>
          </a:bodyPr>
          <a:lstStyle/>
          <a:p>
            <a:pPr indent="0" lvl="0" marL="0" rtl="0" algn="ctr">
              <a:spcBef>
                <a:spcPts val="0"/>
              </a:spcBef>
              <a:spcAft>
                <a:spcPts val="0"/>
              </a:spcAft>
              <a:buNone/>
            </a:pPr>
            <a:r>
              <a:rPr lang="en"/>
              <a:t>Aleksa, Cristina, Kira, and Ramzi</a:t>
            </a:r>
            <a:endParaRPr/>
          </a:p>
        </p:txBody>
      </p:sp>
      <p:sp>
        <p:nvSpPr>
          <p:cNvPr id="61" name="Google Shape;61;p13"/>
          <p:cNvSpPr txBox="1"/>
          <p:nvPr/>
        </p:nvSpPr>
        <p:spPr>
          <a:xfrm>
            <a:off x="3226975" y="2113100"/>
            <a:ext cx="2620800" cy="26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 sz="1080">
                <a:solidFill>
                  <a:schemeClr val="lt1"/>
                </a:solidFill>
              </a:rPr>
              <a:t>The n</a:t>
            </a:r>
            <a:r>
              <a:rPr b="1" lang="en" sz="900">
                <a:solidFill>
                  <a:schemeClr val="lt1"/>
                </a:solidFill>
                <a:latin typeface="Playfair Display"/>
                <a:ea typeface="Playfair Display"/>
                <a:cs typeface="Playfair Display"/>
                <a:sym typeface="Playfair Display"/>
              </a:rPr>
              <a:t>ew</a:t>
            </a:r>
            <a:r>
              <a:rPr lang="en" sz="1080">
                <a:solidFill>
                  <a:schemeClr val="lt1"/>
                </a:solidFill>
              </a:rPr>
              <a:t> product review aggregator</a:t>
            </a:r>
            <a:endParaRPr sz="900">
              <a:solidFill>
                <a:schemeClr val="lt1"/>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3 - Evaluation</a:t>
            </a:r>
            <a:endParaRPr/>
          </a:p>
        </p:txBody>
      </p:sp>
      <p:sp>
        <p:nvSpPr>
          <p:cNvPr id="130" name="Google Shape;130;p22"/>
          <p:cNvSpPr txBox="1"/>
          <p:nvPr>
            <p:ph idx="1" type="body"/>
          </p:nvPr>
        </p:nvSpPr>
        <p:spPr>
          <a:xfrm>
            <a:off x="311700" y="1152475"/>
            <a:ext cx="8291100" cy="34164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b="1" lang="en"/>
              <a:t>Approach:</a:t>
            </a:r>
            <a:r>
              <a:rPr lang="en"/>
              <a:t> </a:t>
            </a:r>
            <a:endParaRPr/>
          </a:p>
          <a:p>
            <a:pPr indent="-317182" lvl="0" marL="457200" rtl="0" algn="l">
              <a:spcBef>
                <a:spcPts val="1200"/>
              </a:spcBef>
              <a:spcAft>
                <a:spcPts val="0"/>
              </a:spcAft>
              <a:buSzPct val="100000"/>
              <a:buChar char="●"/>
            </a:pPr>
            <a:r>
              <a:rPr lang="en"/>
              <a:t>What? Lightweight generative models</a:t>
            </a:r>
            <a:endParaRPr/>
          </a:p>
          <a:p>
            <a:pPr indent="-317182" lvl="0" marL="457200" rtl="0" algn="l">
              <a:spcBef>
                <a:spcPts val="0"/>
              </a:spcBef>
              <a:spcAft>
                <a:spcPts val="0"/>
              </a:spcAft>
              <a:buSzPct val="100000"/>
              <a:buChar char="●"/>
            </a:pPr>
            <a:r>
              <a:rPr lang="en"/>
              <a:t>Expectation</a:t>
            </a:r>
            <a:r>
              <a:rPr lang="en"/>
              <a:t>: short, factual, </a:t>
            </a:r>
            <a:r>
              <a:rPr lang="en"/>
              <a:t>capturing consumer sentiment, no repetition &amp; promotional language</a:t>
            </a:r>
            <a:endParaRPr/>
          </a:p>
          <a:p>
            <a:pPr indent="-317182" lvl="0" marL="457200" rtl="0" algn="l">
              <a:spcBef>
                <a:spcPts val="0"/>
              </a:spcBef>
              <a:spcAft>
                <a:spcPts val="0"/>
              </a:spcAft>
              <a:buSzPct val="100000"/>
              <a:buChar char="●"/>
            </a:pPr>
            <a:r>
              <a:rPr lang="en"/>
              <a:t>How? Visual comparison of the generated summaries</a:t>
            </a:r>
            <a:endParaRPr/>
          </a:p>
          <a:p>
            <a:pPr indent="0" lvl="0" marL="0" rtl="0" algn="l">
              <a:spcBef>
                <a:spcPts val="1200"/>
              </a:spcBef>
              <a:spcAft>
                <a:spcPts val="0"/>
              </a:spcAft>
              <a:buNone/>
            </a:pPr>
            <a:r>
              <a:rPr b="1" lang="en"/>
              <a:t>Evaluation:</a:t>
            </a:r>
            <a:endParaRPr b="1"/>
          </a:p>
          <a:p>
            <a:pPr indent="0" lvl="0" marL="457200" rtl="0" algn="l">
              <a:spcBef>
                <a:spcPts val="1200"/>
              </a:spcBef>
              <a:spcAft>
                <a:spcPts val="0"/>
              </a:spcAft>
              <a:buNone/>
            </a:pPr>
            <a:r>
              <a:rPr b="1" lang="en"/>
              <a:t>M</a:t>
            </a:r>
            <a:r>
              <a:rPr b="1" lang="en"/>
              <a:t>istral-small-latest:</a:t>
            </a:r>
            <a:r>
              <a:rPr b="1" lang="en"/>
              <a:t> </a:t>
            </a:r>
            <a:r>
              <a:rPr lang="en"/>
              <a:t>Initially produced long, repetitive summaries and required several prompt refinements; even after optimization, its outputs tended to sound more generic and less tailored to consumers.</a:t>
            </a:r>
            <a:endParaRPr/>
          </a:p>
          <a:p>
            <a:pPr indent="0" lvl="0" marL="457200" rtl="0" algn="l">
              <a:spcBef>
                <a:spcPts val="1200"/>
              </a:spcBef>
              <a:spcAft>
                <a:spcPts val="1200"/>
              </a:spcAft>
              <a:buNone/>
            </a:pPr>
            <a:r>
              <a:rPr b="1" lang="en"/>
              <a:t>Llama-3.2-1B-Instruct:</a:t>
            </a:r>
            <a:r>
              <a:rPr lang="en"/>
              <a:t> Also needed prompt tuning to avoid repetition but ultimately generated more natural, consumer-friendly summaries with clearer reflection of actual customer opinions.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Takeaway</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20000"/>
          </a:bodyPr>
          <a:lstStyle/>
          <a:p>
            <a:pPr indent="0" lvl="0" marL="0" rtl="0" algn="l">
              <a:spcBef>
                <a:spcPts val="0"/>
              </a:spcBef>
              <a:spcAft>
                <a:spcPts val="0"/>
              </a:spcAft>
              <a:buNone/>
            </a:pPr>
            <a:r>
              <a:rPr b="1" lang="en"/>
              <a:t>Key Takeaway: </a:t>
            </a:r>
            <a:r>
              <a:rPr lang="en"/>
              <a:t>We can transform raw, unstructured data into a meaningful </a:t>
            </a:r>
            <a:r>
              <a:rPr b="1" lang="en"/>
              <a:t>decision-support</a:t>
            </a:r>
            <a:r>
              <a:rPr lang="en"/>
              <a:t> tool for consumers and businesses (</a:t>
            </a:r>
            <a:r>
              <a:rPr lang="en"/>
              <a:t> classification, clustering, and generative AI)</a:t>
            </a:r>
            <a:endParaRPr/>
          </a:p>
          <a:p>
            <a:pPr indent="0" lvl="0" marL="0" rtl="0" algn="l">
              <a:spcBef>
                <a:spcPts val="1200"/>
              </a:spcBef>
              <a:spcAft>
                <a:spcPts val="0"/>
              </a:spcAft>
              <a:buNone/>
            </a:pPr>
            <a:r>
              <a:rPr b="1" lang="en"/>
              <a:t>Why we deserve a medal</a:t>
            </a:r>
            <a:endParaRPr b="1"/>
          </a:p>
          <a:p>
            <a:pPr indent="-317182" lvl="0" marL="457200" rtl="0" algn="l">
              <a:spcBef>
                <a:spcPts val="1200"/>
              </a:spcBef>
              <a:spcAft>
                <a:spcPts val="0"/>
              </a:spcAft>
              <a:buSzPct val="100000"/>
              <a:buChar char="●"/>
            </a:pPr>
            <a:r>
              <a:rPr lang="en"/>
              <a:t>Instead of relying on large, expensive models, we created a fully working pipeline using </a:t>
            </a:r>
            <a:r>
              <a:rPr b="1" lang="en"/>
              <a:t>cost-efficient small </a:t>
            </a:r>
            <a:r>
              <a:rPr lang="en"/>
              <a:t>models (GPT-4o Mini + Llama 3.2-1B).</a:t>
            </a:r>
            <a:endParaRPr/>
          </a:p>
          <a:p>
            <a:pPr indent="0" lvl="0" marL="457200" rtl="0" algn="l">
              <a:spcBef>
                <a:spcPts val="1200"/>
              </a:spcBef>
              <a:spcAft>
                <a:spcPts val="0"/>
              </a:spcAft>
              <a:buNone/>
            </a:pPr>
            <a:r>
              <a:t/>
            </a:r>
            <a:endParaRPr sz="200"/>
          </a:p>
          <a:p>
            <a:pPr indent="-317182" lvl="0" marL="457200" rtl="0" algn="l">
              <a:spcBef>
                <a:spcPts val="1200"/>
              </a:spcBef>
              <a:spcAft>
                <a:spcPts val="0"/>
              </a:spcAft>
              <a:buSzPct val="100000"/>
              <a:buChar char="●"/>
            </a:pPr>
            <a:r>
              <a:rPr lang="en"/>
              <a:t>We enhanced the final review dataset by selecting only the top 20 most helpful reviews for each product to truly reflect what matters most to consumers.</a:t>
            </a:r>
            <a:endParaRPr/>
          </a:p>
          <a:p>
            <a:pPr indent="0" lvl="0" marL="457200" rtl="0" algn="l">
              <a:spcBef>
                <a:spcPts val="1200"/>
              </a:spcBef>
              <a:spcAft>
                <a:spcPts val="0"/>
              </a:spcAft>
              <a:buNone/>
            </a:pPr>
            <a:r>
              <a:t/>
            </a:r>
            <a:endParaRPr sz="250"/>
          </a:p>
          <a:p>
            <a:pPr indent="-317182" lvl="0" marL="457200" rtl="0" algn="l">
              <a:spcBef>
                <a:spcPts val="1200"/>
              </a:spcBef>
              <a:spcAft>
                <a:spcPts val="0"/>
              </a:spcAft>
              <a:buSzPct val="100000"/>
              <a:buChar char="●"/>
            </a:pPr>
            <a:r>
              <a:rPr lang="en"/>
              <a:t>We have applied an advanced analysis to select the best number of product categories. </a:t>
            </a:r>
            <a:endParaRPr/>
          </a:p>
          <a:p>
            <a:pPr indent="0" lvl="0" marL="457200" rtl="0" algn="l">
              <a:spcBef>
                <a:spcPts val="1200"/>
              </a:spcBef>
              <a:spcAft>
                <a:spcPts val="0"/>
              </a:spcAft>
              <a:buNone/>
            </a:pPr>
            <a:r>
              <a:t/>
            </a:r>
            <a:endParaRPr sz="300"/>
          </a:p>
          <a:p>
            <a:pPr indent="-317182" lvl="0" marL="457200" rtl="0" algn="l">
              <a:spcBef>
                <a:spcPts val="1200"/>
              </a:spcBef>
              <a:spcAft>
                <a:spcPts val="0"/>
              </a:spcAft>
              <a:buSzPct val="100000"/>
              <a:buChar char="●"/>
            </a:pPr>
            <a:r>
              <a:rPr lang="en"/>
              <a:t>We designed a custom multi-factor scoring system to identify the best and worst products.</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Demo</a:t>
            </a:r>
            <a:endParaRPr/>
          </a:p>
        </p:txBody>
      </p:sp>
      <p:pic>
        <p:nvPicPr>
          <p:cNvPr id="142" name="Google Shape;142;p24" title="Bildschirmfoto 2025-11-14 um 14.42.45.png"/>
          <p:cNvPicPr preferRelativeResize="0"/>
          <p:nvPr/>
        </p:nvPicPr>
        <p:blipFill>
          <a:blip r:embed="rId3">
            <a:alphaModFix/>
          </a:blip>
          <a:stretch>
            <a:fillRect/>
          </a:stretch>
        </p:blipFill>
        <p:spPr>
          <a:xfrm>
            <a:off x="425075" y="1132250"/>
            <a:ext cx="5922350" cy="3259025"/>
          </a:xfrm>
          <a:prstGeom prst="rect">
            <a:avLst/>
          </a:prstGeom>
          <a:noFill/>
          <a:ln cap="flat" cmpd="sng" w="9525">
            <a:solidFill>
              <a:schemeClr val="accent1"/>
            </a:solidFill>
            <a:prstDash val="solid"/>
            <a:round/>
            <a:headEnd len="sm" w="sm" type="none"/>
            <a:tailEnd len="sm" w="sm" type="none"/>
          </a:ln>
        </p:spPr>
      </p:pic>
      <p:pic>
        <p:nvPicPr>
          <p:cNvPr id="143" name="Google Shape;143;p24" title="Bildschirmfoto 2025-11-14 um 14.43.06.png"/>
          <p:cNvPicPr preferRelativeResize="0"/>
          <p:nvPr/>
        </p:nvPicPr>
        <p:blipFill>
          <a:blip r:embed="rId4">
            <a:alphaModFix/>
          </a:blip>
          <a:stretch>
            <a:fillRect/>
          </a:stretch>
        </p:blipFill>
        <p:spPr>
          <a:xfrm>
            <a:off x="6770250" y="1132250"/>
            <a:ext cx="1735204" cy="3259027"/>
          </a:xfrm>
          <a:prstGeom prst="rect">
            <a:avLst/>
          </a:prstGeom>
          <a:noFill/>
          <a:ln cap="flat" cmpd="sng" w="9525">
            <a:solidFill>
              <a:srgbClr val="1D1C1D"/>
            </a:solidFill>
            <a:prstDash val="solid"/>
            <a:round/>
            <a:headEnd len="sm" w="sm" type="none"/>
            <a:tailEnd len="sm" w="sm" type="none"/>
          </a:ln>
        </p:spPr>
      </p:pic>
      <p:sp>
        <p:nvSpPr>
          <p:cNvPr id="144" name="Google Shape;144;p24"/>
          <p:cNvSpPr txBox="1"/>
          <p:nvPr/>
        </p:nvSpPr>
        <p:spPr>
          <a:xfrm>
            <a:off x="311700" y="4527900"/>
            <a:ext cx="819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hlinkClick r:id="rId5"/>
              </a:rPr>
              <a:t>https://maleckicoa.com/demo-apps/robo-reviews</a:t>
            </a:r>
            <a:endParaRPr/>
          </a:p>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pitch”</a:t>
            </a:r>
            <a:endParaRPr/>
          </a:p>
        </p:txBody>
      </p:sp>
      <p:sp>
        <p:nvSpPr>
          <p:cNvPr id="67" name="Google Shape;67;p14"/>
          <p:cNvSpPr txBox="1"/>
          <p:nvPr>
            <p:ph idx="1" type="body"/>
          </p:nvPr>
        </p:nvSpPr>
        <p:spPr>
          <a:xfrm>
            <a:off x="311700" y="1017450"/>
            <a:ext cx="4165800" cy="3232200"/>
          </a:xfrm>
          <a:prstGeom prst="rect">
            <a:avLst/>
          </a:prstGeom>
        </p:spPr>
        <p:txBody>
          <a:bodyPr anchorCtr="0" anchor="t" bIns="91425" lIns="91425" spcFirstLastPara="1" rIns="91425" wrap="square" tIns="91425">
            <a:normAutofit fontScale="85000" lnSpcReduction="20000"/>
          </a:bodyPr>
          <a:lstStyle/>
          <a:p>
            <a:pPr indent="0" lvl="0" marL="0" rtl="0" algn="ctr">
              <a:spcBef>
                <a:spcPts val="0"/>
              </a:spcBef>
              <a:spcAft>
                <a:spcPts val="0"/>
              </a:spcAft>
              <a:buNone/>
            </a:pPr>
            <a:r>
              <a:rPr lang="en"/>
              <a:t>“Choosing the right battery becomes simple when real user experiences are transformed into clear insights.”</a:t>
            </a:r>
            <a:endParaRPr/>
          </a:p>
          <a:p>
            <a:pPr indent="0" lvl="0" marL="0" rtl="0" algn="ctr">
              <a:spcBef>
                <a:spcPts val="1200"/>
              </a:spcBef>
              <a:spcAft>
                <a:spcPts val="0"/>
              </a:spcAft>
              <a:buNone/>
            </a:pPr>
            <a:r>
              <a:t/>
            </a:r>
            <a:endParaRPr/>
          </a:p>
          <a:p>
            <a:pPr indent="0" lvl="0" marL="0" rtl="0" algn="ctr">
              <a:spcBef>
                <a:spcPts val="1200"/>
              </a:spcBef>
              <a:spcAft>
                <a:spcPts val="0"/>
              </a:spcAft>
              <a:buNone/>
            </a:pPr>
            <a:r>
              <a:rPr b="1" lang="en"/>
              <a:t>RoboReviews</a:t>
            </a:r>
            <a:r>
              <a:rPr lang="en"/>
              <a:t> is an NLP-driven product review platform that transforms raw customer feedback into structured insights. </a:t>
            </a:r>
            <a:endParaRPr/>
          </a:p>
          <a:p>
            <a:pPr indent="0" lvl="0" marL="0" rtl="0" algn="ctr">
              <a:spcBef>
                <a:spcPts val="1200"/>
              </a:spcBef>
              <a:spcAft>
                <a:spcPts val="1200"/>
              </a:spcAft>
              <a:buNone/>
            </a:pPr>
            <a:r>
              <a:rPr lang="en"/>
              <a:t>It collects reviews, assigns sentiment labels, groups products into six final categories, and generates a summary of the top products in each group. </a:t>
            </a:r>
            <a:endParaRPr/>
          </a:p>
        </p:txBody>
      </p:sp>
      <p:pic>
        <p:nvPicPr>
          <p:cNvPr id="68" name="Google Shape;68;p14" title="AB65A541-7E2F-4038-BE84-5D7F0697EA8D.png"/>
          <p:cNvPicPr preferRelativeResize="0"/>
          <p:nvPr/>
        </p:nvPicPr>
        <p:blipFill>
          <a:blip r:embed="rId3">
            <a:alphaModFix/>
          </a:blip>
          <a:stretch>
            <a:fillRect/>
          </a:stretch>
        </p:blipFill>
        <p:spPr>
          <a:xfrm>
            <a:off x="4962975" y="607450"/>
            <a:ext cx="3821251" cy="38212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Introduction	</a:t>
            </a:r>
            <a:endParaRPr/>
          </a:p>
        </p:txBody>
      </p:sp>
      <p:sp>
        <p:nvSpPr>
          <p:cNvPr id="74" name="Google Shape;74;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62500" lnSpcReduction="20000"/>
          </a:bodyPr>
          <a:lstStyle/>
          <a:p>
            <a:pPr indent="0" lvl="0" marL="0" rtl="0" algn="l">
              <a:spcBef>
                <a:spcPts val="0"/>
              </a:spcBef>
              <a:spcAft>
                <a:spcPts val="0"/>
              </a:spcAft>
              <a:buNone/>
            </a:pPr>
            <a:r>
              <a:rPr b="1" lang="en"/>
              <a:t>Problem Statement:</a:t>
            </a:r>
            <a:endParaRPr b="1"/>
          </a:p>
          <a:p>
            <a:pPr indent="0" lvl="0" marL="0" rtl="0" algn="l">
              <a:spcBef>
                <a:spcPts val="1200"/>
              </a:spcBef>
              <a:spcAft>
                <a:spcPts val="0"/>
              </a:spcAft>
              <a:buNone/>
            </a:pPr>
            <a:r>
              <a:rPr lang="en"/>
              <a:t>With thousands of scattered reviews that are hard to process manually, not only for companies but also consumers, our system automates the entire process so consumers can quickly access clear, trustworthy insights to make better buying decisions.</a:t>
            </a:r>
            <a:endParaRPr/>
          </a:p>
          <a:p>
            <a:pPr indent="0" lvl="0" marL="0" rtl="0" algn="l">
              <a:spcBef>
                <a:spcPts val="1200"/>
              </a:spcBef>
              <a:spcAft>
                <a:spcPts val="0"/>
              </a:spcAft>
              <a:buNone/>
            </a:pPr>
            <a:r>
              <a:rPr b="1" lang="en"/>
              <a:t>3-step pipeline</a:t>
            </a:r>
            <a:endParaRPr b="1"/>
          </a:p>
          <a:p>
            <a:pPr indent="-300037" lvl="0" marL="457200" rtl="0" algn="l">
              <a:lnSpc>
                <a:spcPct val="100000"/>
              </a:lnSpc>
              <a:spcBef>
                <a:spcPts val="1200"/>
              </a:spcBef>
              <a:spcAft>
                <a:spcPts val="0"/>
              </a:spcAft>
              <a:buSzPct val="100000"/>
              <a:buChar char="●"/>
            </a:pPr>
            <a:r>
              <a:rPr b="1" lang="en"/>
              <a:t>Sentiment Classification (Twitter RoBERTa Sentiment Model): </a:t>
            </a:r>
            <a:r>
              <a:rPr lang="en"/>
              <a:t>Reviews are labeled as positive, neutral, or negative.</a:t>
            </a:r>
            <a:endParaRPr/>
          </a:p>
          <a:p>
            <a:pPr indent="0" lvl="0" marL="457200" rtl="0" algn="l">
              <a:lnSpc>
                <a:spcPct val="100000"/>
              </a:lnSpc>
              <a:spcBef>
                <a:spcPts val="600"/>
              </a:spcBef>
              <a:spcAft>
                <a:spcPts val="0"/>
              </a:spcAft>
              <a:buNone/>
            </a:pPr>
            <a:r>
              <a:rPr lang="en"/>
              <a:t>→ We want to  measure overall customer satisfaction to identify the top- and worst-performing products.</a:t>
            </a:r>
            <a:endParaRPr/>
          </a:p>
          <a:p>
            <a:pPr indent="0" lvl="0" marL="0" rtl="0" algn="l">
              <a:lnSpc>
                <a:spcPct val="100000"/>
              </a:lnSpc>
              <a:spcBef>
                <a:spcPts val="600"/>
              </a:spcBef>
              <a:spcAft>
                <a:spcPts val="0"/>
              </a:spcAft>
              <a:buNone/>
            </a:pPr>
            <a:r>
              <a:t/>
            </a:r>
            <a:endParaRPr/>
          </a:p>
          <a:p>
            <a:pPr indent="-300037" lvl="0" marL="457200" rtl="0" algn="l">
              <a:lnSpc>
                <a:spcPct val="105000"/>
              </a:lnSpc>
              <a:spcBef>
                <a:spcPts val="600"/>
              </a:spcBef>
              <a:spcAft>
                <a:spcPts val="0"/>
              </a:spcAft>
              <a:buSzPct val="100000"/>
              <a:buChar char="●"/>
            </a:pPr>
            <a:r>
              <a:rPr b="1" lang="en"/>
              <a:t>Product Clustering &amp; Top-3 Selection ( GPT-4o Mini): </a:t>
            </a:r>
            <a:r>
              <a:rPr lang="en"/>
              <a:t>Reviews are grouped into broader product categories and the top products are selected.</a:t>
            </a:r>
            <a:endParaRPr/>
          </a:p>
          <a:p>
            <a:pPr indent="457200" lvl="0" marL="0" rtl="0" algn="l">
              <a:lnSpc>
                <a:spcPct val="105000"/>
              </a:lnSpc>
              <a:spcBef>
                <a:spcPts val="600"/>
              </a:spcBef>
              <a:spcAft>
                <a:spcPts val="0"/>
              </a:spcAft>
              <a:buNone/>
            </a:pPr>
            <a:r>
              <a:rPr lang="en"/>
              <a:t>→ We want to compare similar items to produce meaningful product rankings.</a:t>
            </a:r>
            <a:endParaRPr/>
          </a:p>
          <a:p>
            <a:pPr indent="0" lvl="0" marL="0" rtl="0" algn="l">
              <a:lnSpc>
                <a:spcPct val="105000"/>
              </a:lnSpc>
              <a:spcBef>
                <a:spcPts val="600"/>
              </a:spcBef>
              <a:spcAft>
                <a:spcPts val="0"/>
              </a:spcAft>
              <a:buNone/>
            </a:pPr>
            <a:r>
              <a:t/>
            </a:r>
            <a:endParaRPr/>
          </a:p>
          <a:p>
            <a:pPr indent="-300037" lvl="0" marL="457200" rtl="0" algn="l">
              <a:lnSpc>
                <a:spcPct val="105000"/>
              </a:lnSpc>
              <a:spcBef>
                <a:spcPts val="600"/>
              </a:spcBef>
              <a:spcAft>
                <a:spcPts val="0"/>
              </a:spcAft>
              <a:buSzPct val="100000"/>
              <a:buChar char="●"/>
            </a:pPr>
            <a:r>
              <a:rPr b="1" lang="en"/>
              <a:t>Generative Summarization (Llama mini): </a:t>
            </a:r>
            <a:r>
              <a:rPr lang="en"/>
              <a:t>A language model creates concise summaries for each product.</a:t>
            </a:r>
            <a:endParaRPr/>
          </a:p>
          <a:p>
            <a:pPr indent="457200" lvl="0" marL="0" rtl="0" algn="l">
              <a:lnSpc>
                <a:spcPct val="105000"/>
              </a:lnSpc>
              <a:spcBef>
                <a:spcPts val="600"/>
              </a:spcBef>
              <a:spcAft>
                <a:spcPts val="0"/>
              </a:spcAft>
              <a:buNone/>
            </a:pPr>
            <a:r>
              <a:rPr lang="en"/>
              <a:t>→ The quality depends on clean preprocessing, accurate sentiment signals, and strong category clusters.</a:t>
            </a:r>
            <a:endParaRPr/>
          </a:p>
          <a:p>
            <a:pPr indent="0" lvl="0" marL="0" rtl="0" algn="l">
              <a:spcBef>
                <a:spcPts val="6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Methods</a:t>
            </a:r>
            <a:endParaRPr/>
          </a:p>
        </p:txBody>
      </p:sp>
      <p:sp>
        <p:nvSpPr>
          <p:cNvPr id="80" name="Google Shape;80;p16"/>
          <p:cNvSpPr txBox="1"/>
          <p:nvPr>
            <p:ph idx="1" type="body"/>
          </p:nvPr>
        </p:nvSpPr>
        <p:spPr>
          <a:xfrm>
            <a:off x="311700" y="1097500"/>
            <a:ext cx="4362300" cy="3449700"/>
          </a:xfrm>
          <a:prstGeom prst="rect">
            <a:avLst/>
          </a:prstGeom>
        </p:spPr>
        <p:txBody>
          <a:bodyPr anchorCtr="0" anchor="t" bIns="91425" lIns="91425" spcFirstLastPara="1" rIns="91425" wrap="square" tIns="91425">
            <a:normAutofit fontScale="62500" lnSpcReduction="20000"/>
          </a:bodyPr>
          <a:lstStyle/>
          <a:p>
            <a:pPr indent="-292100" lvl="0" marL="457200" rtl="0" algn="l">
              <a:lnSpc>
                <a:spcPct val="100000"/>
              </a:lnSpc>
              <a:spcBef>
                <a:spcPts val="0"/>
              </a:spcBef>
              <a:spcAft>
                <a:spcPts val="0"/>
              </a:spcAft>
              <a:buSzPct val="100000"/>
              <a:buChar char="●"/>
            </a:pPr>
            <a:r>
              <a:rPr b="1" lang="en" sz="1600"/>
              <a:t>Primary Dataset: </a:t>
            </a:r>
            <a:r>
              <a:rPr lang="en" sz="1600" u="sng">
                <a:solidFill>
                  <a:schemeClr val="hlink"/>
                </a:solidFill>
                <a:hlinkClick r:id="rId3"/>
              </a:rPr>
              <a:t>Consumer Reviews of Amazon Products</a:t>
            </a:r>
            <a:r>
              <a:rPr lang="en" sz="1600"/>
              <a:t> </a:t>
            </a:r>
            <a:endParaRPr sz="1600"/>
          </a:p>
          <a:p>
            <a:pPr indent="0" lvl="0" marL="457200" rtl="0" algn="l">
              <a:lnSpc>
                <a:spcPct val="100000"/>
              </a:lnSpc>
              <a:spcBef>
                <a:spcPts val="1200"/>
              </a:spcBef>
              <a:spcAft>
                <a:spcPts val="0"/>
              </a:spcAft>
              <a:buNone/>
            </a:pPr>
            <a:r>
              <a:t/>
            </a:r>
            <a:endParaRPr sz="250"/>
          </a:p>
          <a:p>
            <a:pPr indent="-292100" lvl="0" marL="457200" rtl="0" algn="l">
              <a:lnSpc>
                <a:spcPct val="100000"/>
              </a:lnSpc>
              <a:spcBef>
                <a:spcPts val="1200"/>
              </a:spcBef>
              <a:spcAft>
                <a:spcPts val="0"/>
              </a:spcAft>
              <a:buSzPct val="100000"/>
              <a:buChar char="●"/>
            </a:pPr>
            <a:r>
              <a:rPr lang="en" sz="1600"/>
              <a:t>The project uses </a:t>
            </a:r>
            <a:r>
              <a:rPr b="1" lang="en" sz="1600"/>
              <a:t>kagglehub</a:t>
            </a:r>
            <a:r>
              <a:rPr lang="en" sz="1600"/>
              <a:t> to download and manage all files without manual intervention.</a:t>
            </a:r>
            <a:endParaRPr sz="1600"/>
          </a:p>
          <a:p>
            <a:pPr indent="0" lvl="0" marL="457200" rtl="0" algn="l">
              <a:lnSpc>
                <a:spcPct val="100000"/>
              </a:lnSpc>
              <a:spcBef>
                <a:spcPts val="1200"/>
              </a:spcBef>
              <a:spcAft>
                <a:spcPts val="0"/>
              </a:spcAft>
              <a:buNone/>
            </a:pPr>
            <a:r>
              <a:t/>
            </a:r>
            <a:endParaRPr sz="210"/>
          </a:p>
          <a:p>
            <a:pPr indent="-292100" lvl="0" marL="457200" rtl="0" algn="l">
              <a:lnSpc>
                <a:spcPct val="100000"/>
              </a:lnSpc>
              <a:spcBef>
                <a:spcPts val="1200"/>
              </a:spcBef>
              <a:spcAft>
                <a:spcPts val="0"/>
              </a:spcAft>
              <a:buSzPct val="100000"/>
              <a:buChar char="●"/>
            </a:pPr>
            <a:r>
              <a:rPr lang="en" sz="1600"/>
              <a:t>Cleaning included removing null values and corrupted rows, filtering, creating unique product identifiers, and using pickle caching for faster reloads.</a:t>
            </a:r>
            <a:endParaRPr sz="1600"/>
          </a:p>
          <a:p>
            <a:pPr indent="0" lvl="0" marL="457200" rtl="0" algn="l">
              <a:lnSpc>
                <a:spcPct val="100000"/>
              </a:lnSpc>
              <a:spcBef>
                <a:spcPts val="1200"/>
              </a:spcBef>
              <a:spcAft>
                <a:spcPts val="0"/>
              </a:spcAft>
              <a:buNone/>
            </a:pPr>
            <a:r>
              <a:t/>
            </a:r>
            <a:endParaRPr sz="200"/>
          </a:p>
          <a:p>
            <a:pPr indent="-292100" lvl="0" marL="457200" rtl="0" algn="l">
              <a:lnSpc>
                <a:spcPct val="100000"/>
              </a:lnSpc>
              <a:spcBef>
                <a:spcPts val="1200"/>
              </a:spcBef>
              <a:spcAft>
                <a:spcPts val="0"/>
              </a:spcAft>
              <a:buSzPct val="100000"/>
              <a:buChar char="●"/>
            </a:pPr>
            <a:r>
              <a:rPr b="1" lang="en" sz="1600"/>
              <a:t>Top 3 product evaluation criteria:</a:t>
            </a:r>
            <a:endParaRPr b="1" sz="1600"/>
          </a:p>
          <a:p>
            <a:pPr indent="-276225" lvl="1" marL="914400" rtl="0" algn="l">
              <a:lnSpc>
                <a:spcPct val="100000"/>
              </a:lnSpc>
              <a:spcBef>
                <a:spcPts val="0"/>
              </a:spcBef>
              <a:spcAft>
                <a:spcPts val="0"/>
              </a:spcAft>
              <a:buSzPct val="100000"/>
              <a:buChar char="○"/>
            </a:pPr>
            <a:r>
              <a:rPr lang="en" sz="1200"/>
              <a:t>35%</a:t>
            </a:r>
            <a:r>
              <a:rPr lang="en" sz="1200"/>
              <a:t> sentiment score </a:t>
            </a:r>
            <a:endParaRPr sz="1200"/>
          </a:p>
          <a:p>
            <a:pPr indent="-276225" lvl="1" marL="914400" rtl="0" algn="l">
              <a:lnSpc>
                <a:spcPct val="100000"/>
              </a:lnSpc>
              <a:spcBef>
                <a:spcPts val="0"/>
              </a:spcBef>
              <a:spcAft>
                <a:spcPts val="0"/>
              </a:spcAft>
              <a:buSzPct val="100000"/>
              <a:buChar char="○"/>
            </a:pPr>
            <a:r>
              <a:rPr lang="en" sz="1200"/>
              <a:t>35% rating score</a:t>
            </a:r>
            <a:endParaRPr sz="1200"/>
          </a:p>
          <a:p>
            <a:pPr indent="-276225" lvl="1" marL="914400" rtl="0" algn="l">
              <a:lnSpc>
                <a:spcPct val="100000"/>
              </a:lnSpc>
              <a:spcBef>
                <a:spcPts val="0"/>
              </a:spcBef>
              <a:spcAft>
                <a:spcPts val="0"/>
              </a:spcAft>
              <a:buSzPct val="100000"/>
              <a:buChar char="○"/>
            </a:pPr>
            <a:r>
              <a:rPr lang="en" sz="1200"/>
              <a:t>15% review recommendation</a:t>
            </a:r>
            <a:endParaRPr sz="1200"/>
          </a:p>
          <a:p>
            <a:pPr indent="-276225" lvl="1" marL="914400" rtl="0" algn="l">
              <a:lnSpc>
                <a:spcPct val="100000"/>
              </a:lnSpc>
              <a:spcBef>
                <a:spcPts val="0"/>
              </a:spcBef>
              <a:spcAft>
                <a:spcPts val="0"/>
              </a:spcAft>
              <a:buSzPct val="100000"/>
              <a:buChar char="○"/>
            </a:pPr>
            <a:r>
              <a:rPr lang="en" sz="1200"/>
              <a:t>15% frequency</a:t>
            </a:r>
            <a:endParaRPr sz="1200"/>
          </a:p>
          <a:p>
            <a:pPr indent="0" lvl="0" marL="914400" rtl="0" algn="l">
              <a:lnSpc>
                <a:spcPct val="100000"/>
              </a:lnSpc>
              <a:spcBef>
                <a:spcPts val="1200"/>
              </a:spcBef>
              <a:spcAft>
                <a:spcPts val="0"/>
              </a:spcAft>
              <a:buNone/>
            </a:pPr>
            <a:r>
              <a:t/>
            </a:r>
            <a:endParaRPr sz="200"/>
          </a:p>
          <a:p>
            <a:pPr indent="-276225" lvl="0" marL="457200" rtl="0" algn="l">
              <a:lnSpc>
                <a:spcPct val="100000"/>
              </a:lnSpc>
              <a:spcBef>
                <a:spcPts val="1200"/>
              </a:spcBef>
              <a:spcAft>
                <a:spcPts val="0"/>
              </a:spcAft>
              <a:buSzPct val="75000"/>
              <a:buChar char="●"/>
            </a:pPr>
            <a:r>
              <a:rPr b="1" lang="en" sz="1600"/>
              <a:t>Product categories: </a:t>
            </a:r>
            <a:r>
              <a:rPr lang="en" sz="1600"/>
              <a:t>Batteries, E readers, Kids electronics, Tablets, Streaming device</a:t>
            </a:r>
            <a:r>
              <a:rPr lang="en" sz="1600"/>
              <a:t>s, and </a:t>
            </a:r>
            <a:r>
              <a:rPr lang="en" sz="1600"/>
              <a:t>Smart Speakers</a:t>
            </a:r>
            <a:r>
              <a:rPr lang="en" sz="1600"/>
              <a:t>.</a:t>
            </a:r>
            <a:endParaRPr sz="1600"/>
          </a:p>
          <a:p>
            <a:pPr indent="0" lvl="0" marL="457200" rtl="0" algn="l">
              <a:lnSpc>
                <a:spcPct val="100000"/>
              </a:lnSpc>
              <a:spcBef>
                <a:spcPts val="1200"/>
              </a:spcBef>
              <a:spcAft>
                <a:spcPts val="0"/>
              </a:spcAft>
              <a:buNone/>
            </a:pPr>
            <a:r>
              <a:t/>
            </a:r>
            <a:endParaRPr sz="350"/>
          </a:p>
          <a:p>
            <a:pPr indent="-292100" lvl="0" marL="457200" rtl="0" algn="l">
              <a:spcBef>
                <a:spcPts val="1200"/>
              </a:spcBef>
              <a:spcAft>
                <a:spcPts val="0"/>
              </a:spcAft>
              <a:buSzPct val="100000"/>
              <a:buChar char="●"/>
            </a:pPr>
            <a:r>
              <a:rPr b="1" lang="en" sz="1600"/>
              <a:t>Product Summary:  </a:t>
            </a:r>
            <a:r>
              <a:rPr lang="en" sz="1600"/>
              <a:t>generated from </a:t>
            </a:r>
            <a:r>
              <a:rPr lang="en" sz="1600"/>
              <a:t>20 most helpful reviews.</a:t>
            </a:r>
            <a:endParaRPr sz="1600"/>
          </a:p>
        </p:txBody>
      </p:sp>
      <p:pic>
        <p:nvPicPr>
          <p:cNvPr id="81" name="Google Shape;81;p16" title="Executive Summary - visual selection.png"/>
          <p:cNvPicPr preferRelativeResize="0"/>
          <p:nvPr/>
        </p:nvPicPr>
        <p:blipFill>
          <a:blip r:embed="rId4">
            <a:alphaModFix/>
          </a:blip>
          <a:stretch>
            <a:fillRect/>
          </a:stretch>
        </p:blipFill>
        <p:spPr>
          <a:xfrm>
            <a:off x="4961575" y="1169850"/>
            <a:ext cx="4030026" cy="3121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7"/>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a:t>
            </a:r>
            <a:endParaRPr/>
          </a:p>
        </p:txBody>
      </p:sp>
      <p:sp>
        <p:nvSpPr>
          <p:cNvPr id="87" name="Google Shape;87;p17"/>
          <p:cNvSpPr txBox="1"/>
          <p:nvPr>
            <p:ph idx="1" type="body"/>
          </p:nvPr>
        </p:nvSpPr>
        <p:spPr>
          <a:xfrm>
            <a:off x="311700" y="1152475"/>
            <a:ext cx="4869900" cy="3416400"/>
          </a:xfrm>
          <a:prstGeom prst="rect">
            <a:avLst/>
          </a:prstGeom>
        </p:spPr>
        <p:txBody>
          <a:bodyPr anchorCtr="0" anchor="t" bIns="91425" lIns="91425" spcFirstLastPara="1" rIns="91425" wrap="square" tIns="91425">
            <a:normAutofit fontScale="85000" lnSpcReduction="10000"/>
          </a:bodyPr>
          <a:lstStyle/>
          <a:p>
            <a:pPr indent="-325755" lvl="0" marL="457200" rtl="0" algn="l">
              <a:spcBef>
                <a:spcPts val="0"/>
              </a:spcBef>
              <a:spcAft>
                <a:spcPts val="0"/>
              </a:spcAft>
              <a:buSzPct val="100000"/>
              <a:buChar char="●"/>
            </a:pPr>
            <a:r>
              <a:rPr b="1" lang="en"/>
              <a:t>Purpose: </a:t>
            </a:r>
            <a:r>
              <a:rPr lang="en"/>
              <a:t>Classify customer reviews into positive, negative, or neutral.</a:t>
            </a:r>
            <a:endParaRPr/>
          </a:p>
          <a:p>
            <a:pPr indent="0" lvl="0" marL="457200" rtl="0" algn="l">
              <a:spcBef>
                <a:spcPts val="1200"/>
              </a:spcBef>
              <a:spcAft>
                <a:spcPts val="0"/>
              </a:spcAft>
              <a:buNone/>
            </a:pPr>
            <a:r>
              <a:t/>
            </a:r>
            <a:endParaRPr sz="200"/>
          </a:p>
          <a:p>
            <a:pPr indent="-325755" lvl="0" marL="457200" rtl="0" algn="l">
              <a:spcBef>
                <a:spcPts val="1200"/>
              </a:spcBef>
              <a:spcAft>
                <a:spcPts val="0"/>
              </a:spcAft>
              <a:buSzPct val="100000"/>
              <a:buChar char="●"/>
            </a:pPr>
            <a:r>
              <a:rPr b="1" lang="en"/>
              <a:t>m</a:t>
            </a:r>
            <a:r>
              <a:rPr b="1" lang="en"/>
              <a:t>odel: </a:t>
            </a:r>
            <a:r>
              <a:rPr lang="en"/>
              <a:t>cardiffnlp/twitter-roberta-base-sentiment-latest.</a:t>
            </a:r>
            <a:endParaRPr/>
          </a:p>
          <a:p>
            <a:pPr indent="-304165" lvl="1" marL="914400" rtl="0" algn="l">
              <a:spcBef>
                <a:spcPts val="0"/>
              </a:spcBef>
              <a:spcAft>
                <a:spcPts val="0"/>
              </a:spcAft>
              <a:buSzPct val="100000"/>
              <a:buChar char="○"/>
            </a:pPr>
            <a:r>
              <a:rPr lang="en"/>
              <a:t>This model is optimized for sentiment analysis in short social media text. </a:t>
            </a:r>
            <a:endParaRPr/>
          </a:p>
          <a:p>
            <a:pPr indent="0" lvl="0" marL="0" rtl="0" algn="l">
              <a:spcBef>
                <a:spcPts val="1200"/>
              </a:spcBef>
              <a:spcAft>
                <a:spcPts val="0"/>
              </a:spcAft>
              <a:buNone/>
            </a:pPr>
            <a:r>
              <a:t/>
            </a:r>
            <a:endParaRPr sz="250"/>
          </a:p>
          <a:p>
            <a:pPr indent="-325755" lvl="0" marL="457200" rtl="0" algn="l">
              <a:spcBef>
                <a:spcPts val="1200"/>
              </a:spcBef>
              <a:spcAft>
                <a:spcPts val="0"/>
              </a:spcAft>
              <a:buSzPct val="100000"/>
              <a:buChar char="●"/>
            </a:pPr>
            <a:r>
              <a:rPr b="1" lang="en"/>
              <a:t>Input: </a:t>
            </a:r>
            <a:r>
              <a:rPr lang="en"/>
              <a:t>review title and full review text</a:t>
            </a:r>
            <a:endParaRPr/>
          </a:p>
          <a:p>
            <a:pPr indent="0" lvl="0" marL="457200" rtl="0" algn="l">
              <a:spcBef>
                <a:spcPts val="1200"/>
              </a:spcBef>
              <a:spcAft>
                <a:spcPts val="0"/>
              </a:spcAft>
              <a:buNone/>
            </a:pPr>
            <a:r>
              <a:t/>
            </a:r>
            <a:endParaRPr sz="250"/>
          </a:p>
          <a:p>
            <a:pPr indent="-325755" lvl="0" marL="457200" rtl="0" algn="l">
              <a:spcBef>
                <a:spcPts val="1200"/>
              </a:spcBef>
              <a:spcAft>
                <a:spcPts val="0"/>
              </a:spcAft>
              <a:buSzPct val="100000"/>
              <a:buChar char="●"/>
            </a:pPr>
            <a:r>
              <a:rPr b="1" lang="en"/>
              <a:t>Output:</a:t>
            </a:r>
            <a:r>
              <a:rPr lang="en"/>
              <a:t> Positive, Neutral or Negative labels in an additional column. </a:t>
            </a:r>
            <a:endParaRPr/>
          </a:p>
        </p:txBody>
      </p:sp>
      <p:pic>
        <p:nvPicPr>
          <p:cNvPr id="88" name="Google Shape;88;p17" title="Executive Summary - visual selection (1).png"/>
          <p:cNvPicPr preferRelativeResize="0"/>
          <p:nvPr/>
        </p:nvPicPr>
        <p:blipFill>
          <a:blip r:embed="rId3">
            <a:alphaModFix/>
          </a:blip>
          <a:stretch>
            <a:fillRect/>
          </a:stretch>
        </p:blipFill>
        <p:spPr>
          <a:xfrm>
            <a:off x="5448900" y="798550"/>
            <a:ext cx="3024179" cy="3821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18"/>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1 - Evaluation</a:t>
            </a:r>
            <a:endParaRPr/>
          </a:p>
        </p:txBody>
      </p:sp>
      <p:sp>
        <p:nvSpPr>
          <p:cNvPr id="94" name="Google Shape;94;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marR="0" rtl="0" algn="l">
              <a:lnSpc>
                <a:spcPct val="115000"/>
              </a:lnSpc>
              <a:spcBef>
                <a:spcPts val="0"/>
              </a:spcBef>
              <a:spcAft>
                <a:spcPts val="0"/>
              </a:spcAft>
              <a:buSzPts val="1800"/>
              <a:buChar char="●"/>
            </a:pPr>
            <a:r>
              <a:rPr lang="en"/>
              <a:t>Accuracy Score: 0.92</a:t>
            </a:r>
            <a:endParaRPr/>
          </a:p>
          <a:p>
            <a:pPr indent="-342900" lvl="0" marL="457200" marR="0" rtl="0" algn="l">
              <a:lnSpc>
                <a:spcPct val="115000"/>
              </a:lnSpc>
              <a:spcBef>
                <a:spcPts val="0"/>
              </a:spcBef>
              <a:spcAft>
                <a:spcPts val="0"/>
              </a:spcAft>
              <a:buSzPts val="1800"/>
              <a:buChar char="●"/>
            </a:pPr>
            <a:r>
              <a:rPr lang="en"/>
              <a:t>Precision: 0.65 - macro</a:t>
            </a:r>
            <a:endParaRPr/>
          </a:p>
          <a:p>
            <a:pPr indent="-342900" lvl="0" marL="457200" marR="0" rtl="0" algn="l">
              <a:lnSpc>
                <a:spcPct val="115000"/>
              </a:lnSpc>
              <a:spcBef>
                <a:spcPts val="0"/>
              </a:spcBef>
              <a:spcAft>
                <a:spcPts val="0"/>
              </a:spcAft>
              <a:buSzPts val="1800"/>
              <a:buChar char="●"/>
            </a:pPr>
            <a:r>
              <a:rPr lang="en"/>
              <a:t>Recall: 0.57</a:t>
            </a:r>
            <a:r>
              <a:rPr lang="en"/>
              <a:t>-macro</a:t>
            </a:r>
            <a:endParaRPr/>
          </a:p>
          <a:p>
            <a:pPr indent="-342900" lvl="0" marL="457200" marR="0" rtl="0" algn="l">
              <a:lnSpc>
                <a:spcPct val="115000"/>
              </a:lnSpc>
              <a:spcBef>
                <a:spcPts val="0"/>
              </a:spcBef>
              <a:spcAft>
                <a:spcPts val="0"/>
              </a:spcAft>
              <a:buSzPts val="1800"/>
              <a:buChar char="●"/>
            </a:pPr>
            <a:r>
              <a:rPr lang="en"/>
              <a:t>F1-score: 0.60 </a:t>
            </a:r>
            <a:r>
              <a:rPr lang="en"/>
              <a:t>- macro</a:t>
            </a:r>
            <a:endParaRPr/>
          </a:p>
          <a:p>
            <a:pPr indent="0" lvl="0" marL="0" rtl="0" algn="l">
              <a:spcBef>
                <a:spcPts val="1200"/>
              </a:spcBef>
              <a:spcAft>
                <a:spcPts val="1200"/>
              </a:spcAft>
              <a:buNone/>
            </a:pPr>
            <a:r>
              <a:t/>
            </a:r>
            <a:endParaRPr/>
          </a:p>
        </p:txBody>
      </p:sp>
      <p:pic>
        <p:nvPicPr>
          <p:cNvPr id="95" name="Google Shape;95;p18" title="Screenshot 2025-11-14 at 14.30.54.png"/>
          <p:cNvPicPr preferRelativeResize="0"/>
          <p:nvPr/>
        </p:nvPicPr>
        <p:blipFill>
          <a:blip r:embed="rId3">
            <a:alphaModFix/>
          </a:blip>
          <a:stretch>
            <a:fillRect/>
          </a:stretch>
        </p:blipFill>
        <p:spPr>
          <a:xfrm>
            <a:off x="60075" y="3217400"/>
            <a:ext cx="9356149" cy="451875"/>
          </a:xfrm>
          <a:prstGeom prst="rect">
            <a:avLst/>
          </a:prstGeom>
          <a:noFill/>
          <a:ln>
            <a:noFill/>
          </a:ln>
        </p:spPr>
      </p:pic>
      <p:pic>
        <p:nvPicPr>
          <p:cNvPr id="96" name="Google Shape;96;p18" title="Screenshot 2025-11-14 at 14.28.37.png"/>
          <p:cNvPicPr preferRelativeResize="0"/>
          <p:nvPr/>
        </p:nvPicPr>
        <p:blipFill>
          <a:blip r:embed="rId4">
            <a:alphaModFix/>
          </a:blip>
          <a:stretch>
            <a:fillRect/>
          </a:stretch>
        </p:blipFill>
        <p:spPr>
          <a:xfrm>
            <a:off x="191100" y="2780100"/>
            <a:ext cx="8920124" cy="401475"/>
          </a:xfrm>
          <a:prstGeom prst="rect">
            <a:avLst/>
          </a:prstGeom>
          <a:noFill/>
          <a:ln>
            <a:noFill/>
          </a:ln>
        </p:spPr>
      </p:pic>
      <p:pic>
        <p:nvPicPr>
          <p:cNvPr id="97" name="Google Shape;97;p18" title="Screenshot 2025-11-14 at 13.59.00.png"/>
          <p:cNvPicPr preferRelativeResize="0"/>
          <p:nvPr/>
        </p:nvPicPr>
        <p:blipFill>
          <a:blip r:embed="rId5">
            <a:alphaModFix/>
          </a:blip>
          <a:stretch>
            <a:fillRect/>
          </a:stretch>
        </p:blipFill>
        <p:spPr>
          <a:xfrm>
            <a:off x="4756263" y="927963"/>
            <a:ext cx="3857625" cy="11144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a:t>
            </a:r>
            <a:endParaRPr/>
          </a:p>
        </p:txBody>
      </p:sp>
      <p:sp>
        <p:nvSpPr>
          <p:cNvPr id="103" name="Google Shape;103;p19"/>
          <p:cNvSpPr txBox="1"/>
          <p:nvPr>
            <p:ph idx="1" type="body"/>
          </p:nvPr>
        </p:nvSpPr>
        <p:spPr>
          <a:xfrm>
            <a:off x="311700" y="1152475"/>
            <a:ext cx="4438800" cy="3416400"/>
          </a:xfrm>
          <a:prstGeom prst="rect">
            <a:avLst/>
          </a:prstGeom>
        </p:spPr>
        <p:txBody>
          <a:bodyPr anchorCtr="0" anchor="t" bIns="91425" lIns="91425" spcFirstLastPara="1" rIns="91425" wrap="square" tIns="91425">
            <a:normAutofit fontScale="77500" lnSpcReduction="20000"/>
          </a:bodyPr>
          <a:lstStyle/>
          <a:p>
            <a:pPr indent="-317182" lvl="0" marL="457200" rtl="0" algn="l">
              <a:spcBef>
                <a:spcPts val="0"/>
              </a:spcBef>
              <a:spcAft>
                <a:spcPts val="0"/>
              </a:spcAft>
              <a:buSzPct val="100000"/>
              <a:buChar char="●"/>
            </a:pPr>
            <a:r>
              <a:rPr b="1" lang="en"/>
              <a:t>Problem:</a:t>
            </a:r>
            <a:endParaRPr b="1"/>
          </a:p>
          <a:p>
            <a:pPr indent="0" lvl="0" marL="457200" rtl="0" algn="l">
              <a:spcBef>
                <a:spcPts val="1200"/>
              </a:spcBef>
              <a:spcAft>
                <a:spcPts val="0"/>
              </a:spcAft>
              <a:buNone/>
            </a:pPr>
            <a:r>
              <a:rPr lang="en"/>
              <a:t>The dataset contains inconsistent and overly detailed product labels, so reviews for similar items are scattered across many categories—making it hard to group comparable products and identify top performers.</a:t>
            </a:r>
            <a:endParaRPr/>
          </a:p>
          <a:p>
            <a:pPr indent="-317182" lvl="0" marL="457200" rtl="0" algn="l">
              <a:spcBef>
                <a:spcPts val="1200"/>
              </a:spcBef>
              <a:spcAft>
                <a:spcPts val="0"/>
              </a:spcAft>
              <a:buSzPct val="100000"/>
              <a:buChar char="●"/>
            </a:pPr>
            <a:r>
              <a:rPr b="1" lang="en"/>
              <a:t>Purpose:</a:t>
            </a:r>
            <a:endParaRPr/>
          </a:p>
          <a:p>
            <a:pPr indent="0" lvl="0" marL="457200" rtl="0" algn="l">
              <a:spcBef>
                <a:spcPts val="1200"/>
              </a:spcBef>
              <a:spcAft>
                <a:spcPts val="0"/>
              </a:spcAft>
              <a:buNone/>
            </a:pPr>
            <a:r>
              <a:rPr lang="en"/>
              <a:t>Cluster reviews into a unified structure that downstream models (top product detection + summarization) can rely on.</a:t>
            </a:r>
            <a:endParaRPr/>
          </a:p>
          <a:p>
            <a:pPr indent="-317182" lvl="0" marL="457200" rtl="0" algn="l">
              <a:spcBef>
                <a:spcPts val="1200"/>
              </a:spcBef>
              <a:spcAft>
                <a:spcPts val="0"/>
              </a:spcAft>
              <a:buSzPct val="100000"/>
              <a:buChar char="●"/>
            </a:pPr>
            <a:r>
              <a:rPr b="1" lang="en"/>
              <a:t>Input:</a:t>
            </a:r>
            <a:r>
              <a:rPr lang="en"/>
              <a:t> Product name + aggregated review text</a:t>
            </a:r>
            <a:endParaRPr/>
          </a:p>
          <a:p>
            <a:pPr indent="-317182" lvl="0" marL="457200" rtl="0" algn="l">
              <a:spcBef>
                <a:spcPts val="0"/>
              </a:spcBef>
              <a:spcAft>
                <a:spcPts val="0"/>
              </a:spcAft>
              <a:buSzPct val="100000"/>
              <a:buChar char="●"/>
            </a:pPr>
            <a:r>
              <a:rPr b="1" lang="en"/>
              <a:t>Output: </a:t>
            </a:r>
            <a:r>
              <a:rPr lang="en"/>
              <a:t>Six final, clean product categories</a:t>
            </a:r>
            <a:endParaRPr/>
          </a:p>
        </p:txBody>
      </p:sp>
      <p:pic>
        <p:nvPicPr>
          <p:cNvPr id="104" name="Google Shape;104;p19" title="Executive Summary - visual selection (5).png"/>
          <p:cNvPicPr preferRelativeResize="0"/>
          <p:nvPr/>
        </p:nvPicPr>
        <p:blipFill>
          <a:blip r:embed="rId3">
            <a:alphaModFix/>
          </a:blip>
          <a:stretch>
            <a:fillRect/>
          </a:stretch>
        </p:blipFill>
        <p:spPr>
          <a:xfrm>
            <a:off x="4693300" y="1152475"/>
            <a:ext cx="4088701" cy="302208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2 - Evaluation</a:t>
            </a:r>
            <a:endParaRPr/>
          </a:p>
        </p:txBody>
      </p:sp>
      <p:sp>
        <p:nvSpPr>
          <p:cNvPr id="110" name="Google Shape;110;p20"/>
          <p:cNvSpPr txBox="1"/>
          <p:nvPr>
            <p:ph idx="1" type="body"/>
          </p:nvPr>
        </p:nvSpPr>
        <p:spPr>
          <a:xfrm>
            <a:off x="81900" y="1078150"/>
            <a:ext cx="5667600" cy="1439700"/>
          </a:xfrm>
          <a:prstGeom prst="rect">
            <a:avLst/>
          </a:prstGeom>
        </p:spPr>
        <p:txBody>
          <a:bodyPr anchorCtr="0" anchor="t" bIns="91425" lIns="91425" spcFirstLastPara="1" rIns="91425" wrap="square" tIns="91425">
            <a:normAutofit fontScale="62500" lnSpcReduction="10000"/>
          </a:bodyPr>
          <a:lstStyle/>
          <a:p>
            <a:pPr indent="0" lvl="0" marL="0" rtl="0" algn="l">
              <a:spcBef>
                <a:spcPts val="0"/>
              </a:spcBef>
              <a:spcAft>
                <a:spcPts val="0"/>
              </a:spcAft>
              <a:buNone/>
            </a:pPr>
            <a:r>
              <a:rPr b="1" lang="en"/>
              <a:t>Approach: </a:t>
            </a:r>
            <a:r>
              <a:rPr lang="en"/>
              <a:t>We compared multiple low-cost models but their outputs varied significantly between batches and often produced incoherent or overly narrow labels.</a:t>
            </a:r>
            <a:endParaRPr/>
          </a:p>
          <a:p>
            <a:pPr indent="0" lvl="0" marL="0" rtl="0" algn="l">
              <a:spcBef>
                <a:spcPts val="1200"/>
              </a:spcBef>
              <a:spcAft>
                <a:spcPts val="0"/>
              </a:spcAft>
              <a:buNone/>
            </a:pPr>
            <a:r>
              <a:rPr b="1" lang="en"/>
              <a:t>Method: </a:t>
            </a:r>
            <a:r>
              <a:rPr lang="en"/>
              <a:t>The dataset was divided into 1,000-review batches, and each model was asked to generate categories for every slice. We then compared the outputs across batches</a:t>
            </a:r>
            <a:endParaRPr/>
          </a:p>
          <a:p>
            <a:pPr indent="0" lvl="0" marL="0" rtl="0" algn="l">
              <a:spcBef>
                <a:spcPts val="1200"/>
              </a:spcBef>
              <a:spcAft>
                <a:spcPts val="1200"/>
              </a:spcAft>
              <a:buNone/>
            </a:pPr>
            <a:r>
              <a:t/>
            </a:r>
            <a:endParaRPr/>
          </a:p>
        </p:txBody>
      </p:sp>
      <p:pic>
        <p:nvPicPr>
          <p:cNvPr id="111" name="Google Shape;111;p20" title="pca_5_full.png"/>
          <p:cNvPicPr preferRelativeResize="0"/>
          <p:nvPr/>
        </p:nvPicPr>
        <p:blipFill rotWithShape="1">
          <a:blip r:embed="rId3">
            <a:alphaModFix/>
          </a:blip>
          <a:srcRect b="15762" l="4393" r="5936" t="1756"/>
          <a:stretch/>
        </p:blipFill>
        <p:spPr>
          <a:xfrm>
            <a:off x="6031525" y="2683450"/>
            <a:ext cx="2800774" cy="2148975"/>
          </a:xfrm>
          <a:prstGeom prst="rect">
            <a:avLst/>
          </a:prstGeom>
          <a:noFill/>
          <a:ln>
            <a:noFill/>
          </a:ln>
        </p:spPr>
      </p:pic>
      <p:pic>
        <p:nvPicPr>
          <p:cNvPr id="112" name="Google Shape;112;p20" title="pca_6_full.png"/>
          <p:cNvPicPr preferRelativeResize="0"/>
          <p:nvPr/>
        </p:nvPicPr>
        <p:blipFill rotWithShape="1">
          <a:blip r:embed="rId4">
            <a:alphaModFix/>
          </a:blip>
          <a:srcRect b="38887" l="7947" r="14671" t="1368"/>
          <a:stretch/>
        </p:blipFill>
        <p:spPr>
          <a:xfrm>
            <a:off x="6030670" y="196300"/>
            <a:ext cx="2879776" cy="2251275"/>
          </a:xfrm>
          <a:prstGeom prst="rect">
            <a:avLst/>
          </a:prstGeom>
          <a:noFill/>
          <a:ln>
            <a:noFill/>
          </a:ln>
        </p:spPr>
      </p:pic>
      <p:pic>
        <p:nvPicPr>
          <p:cNvPr id="113" name="Google Shape;113;p20" title="pca_4_full.png"/>
          <p:cNvPicPr preferRelativeResize="0"/>
          <p:nvPr/>
        </p:nvPicPr>
        <p:blipFill rotWithShape="1">
          <a:blip r:embed="rId5">
            <a:alphaModFix/>
          </a:blip>
          <a:srcRect b="39347" l="4605" r="7505" t="872"/>
          <a:stretch/>
        </p:blipFill>
        <p:spPr>
          <a:xfrm>
            <a:off x="3050896" y="2683543"/>
            <a:ext cx="2800774" cy="2199413"/>
          </a:xfrm>
          <a:prstGeom prst="rect">
            <a:avLst/>
          </a:prstGeom>
          <a:noFill/>
          <a:ln>
            <a:noFill/>
          </a:ln>
        </p:spPr>
      </p:pic>
      <p:pic>
        <p:nvPicPr>
          <p:cNvPr id="114" name="Google Shape;114;p20" title="pca_4_full.png"/>
          <p:cNvPicPr preferRelativeResize="0"/>
          <p:nvPr/>
        </p:nvPicPr>
        <p:blipFill rotWithShape="1">
          <a:blip r:embed="rId5">
            <a:alphaModFix/>
          </a:blip>
          <a:srcRect b="0" l="1292" r="60460" t="92533"/>
          <a:stretch/>
        </p:blipFill>
        <p:spPr>
          <a:xfrm>
            <a:off x="4466450" y="4688525"/>
            <a:ext cx="1392325" cy="313824"/>
          </a:xfrm>
          <a:prstGeom prst="rect">
            <a:avLst/>
          </a:prstGeom>
          <a:noFill/>
          <a:ln>
            <a:noFill/>
          </a:ln>
        </p:spPr>
      </p:pic>
      <p:pic>
        <p:nvPicPr>
          <p:cNvPr id="115" name="Google Shape;115;p20" title="pca_6_full.png"/>
          <p:cNvPicPr preferRelativeResize="0"/>
          <p:nvPr/>
        </p:nvPicPr>
        <p:blipFill rotWithShape="1">
          <a:blip r:embed="rId4">
            <a:alphaModFix/>
          </a:blip>
          <a:srcRect b="0" l="0" r="60414" t="92116"/>
          <a:stretch/>
        </p:blipFill>
        <p:spPr>
          <a:xfrm>
            <a:off x="7321300" y="2331900"/>
            <a:ext cx="1556176" cy="313818"/>
          </a:xfrm>
          <a:prstGeom prst="rect">
            <a:avLst/>
          </a:prstGeom>
          <a:noFill/>
          <a:ln>
            <a:noFill/>
          </a:ln>
        </p:spPr>
      </p:pic>
      <p:sp>
        <p:nvSpPr>
          <p:cNvPr id="116" name="Google Shape;116;p20"/>
          <p:cNvSpPr txBox="1"/>
          <p:nvPr>
            <p:ph idx="1" type="body"/>
          </p:nvPr>
        </p:nvSpPr>
        <p:spPr>
          <a:xfrm>
            <a:off x="81900" y="2167825"/>
            <a:ext cx="2751900" cy="2664600"/>
          </a:xfrm>
          <a:prstGeom prst="rect">
            <a:avLst/>
          </a:prstGeom>
        </p:spPr>
        <p:txBody>
          <a:bodyPr anchorCtr="0" anchor="t" bIns="91425" lIns="91425" spcFirstLastPara="1" rIns="91425" wrap="square" tIns="91425">
            <a:normAutofit fontScale="55000" lnSpcReduction="20000"/>
          </a:bodyPr>
          <a:lstStyle/>
          <a:p>
            <a:pPr indent="0" lvl="0" marL="0" rtl="0" algn="l">
              <a:spcBef>
                <a:spcPts val="0"/>
              </a:spcBef>
              <a:spcAft>
                <a:spcPts val="0"/>
              </a:spcAft>
              <a:buNone/>
            </a:pPr>
            <a:r>
              <a:rPr b="1" lang="en"/>
              <a:t>Evaluation:</a:t>
            </a:r>
            <a:endParaRPr/>
          </a:p>
          <a:p>
            <a:pPr indent="-291465" lvl="0" marL="457200" rtl="0" algn="l">
              <a:spcBef>
                <a:spcPts val="1200"/>
              </a:spcBef>
              <a:spcAft>
                <a:spcPts val="0"/>
              </a:spcAft>
              <a:buSzPct val="100000"/>
              <a:buChar char="●"/>
            </a:pPr>
            <a:r>
              <a:rPr lang="en"/>
              <a:t>GPT-3.5-mini: inconsistent labels between batches; categories were vague.</a:t>
            </a:r>
            <a:endParaRPr/>
          </a:p>
          <a:p>
            <a:pPr indent="-291465" lvl="0" marL="457200" rtl="0" algn="l">
              <a:spcBef>
                <a:spcPts val="0"/>
              </a:spcBef>
              <a:spcAft>
                <a:spcPts val="0"/>
              </a:spcAft>
              <a:buSzPct val="100000"/>
              <a:buChar char="●"/>
            </a:pPr>
            <a:r>
              <a:rPr lang="en"/>
              <a:t>GPT-4o-nano: more coherent but still unstable—similar reviews produced different categories.</a:t>
            </a:r>
            <a:endParaRPr/>
          </a:p>
          <a:p>
            <a:pPr indent="-291465" lvl="0" marL="457200" rtl="0" algn="l">
              <a:spcBef>
                <a:spcPts val="0"/>
              </a:spcBef>
              <a:spcAft>
                <a:spcPts val="0"/>
              </a:spcAft>
              <a:buSzPct val="100000"/>
              <a:buChar char="●"/>
            </a:pPr>
            <a:r>
              <a:rPr lang="en"/>
              <a:t>GPT-4o Mini: consistently generated clear, repeatable category labels across all batches.</a:t>
            </a:r>
            <a:endParaRPr/>
          </a:p>
          <a:p>
            <a:pPr indent="0" lvl="0" marL="0" rtl="0" algn="l">
              <a:spcBef>
                <a:spcPts val="1200"/>
              </a:spcBef>
              <a:spcAft>
                <a:spcPts val="0"/>
              </a:spcAft>
              <a:buNone/>
            </a:pPr>
            <a:r>
              <a:rPr b="1" lang="en"/>
              <a:t>Final tuning</a:t>
            </a:r>
            <a:endParaRPr b="1"/>
          </a:p>
          <a:p>
            <a:pPr indent="-291465" lvl="0" marL="457200" rtl="0" algn="l">
              <a:spcBef>
                <a:spcPts val="1200"/>
              </a:spcBef>
              <a:spcAft>
                <a:spcPts val="0"/>
              </a:spcAft>
              <a:buSzPct val="100000"/>
              <a:buChar char="●"/>
            </a:pPr>
            <a:r>
              <a:rPr lang="en"/>
              <a:t>We made sure that each product ID is assigned the same category (most frequent one)</a:t>
            </a:r>
            <a:endParaRPr/>
          </a:p>
        </p:txBody>
      </p:sp>
      <p:pic>
        <p:nvPicPr>
          <p:cNvPr id="117" name="Google Shape;117;p20" title="pca_5_full.png"/>
          <p:cNvPicPr preferRelativeResize="0"/>
          <p:nvPr/>
        </p:nvPicPr>
        <p:blipFill rotWithShape="1">
          <a:blip r:embed="rId3">
            <a:alphaModFix/>
          </a:blip>
          <a:srcRect b="0" l="0" r="60896" t="85356"/>
          <a:stretch/>
        </p:blipFill>
        <p:spPr>
          <a:xfrm>
            <a:off x="7613088" y="4653004"/>
            <a:ext cx="1199950" cy="3748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21"/>
          <p:cNvSpPr txBox="1"/>
          <p:nvPr>
            <p:ph type="title"/>
          </p:nvPr>
        </p:nvSpPr>
        <p:spPr>
          <a:xfrm>
            <a:off x="311700" y="391350"/>
            <a:ext cx="8520600" cy="626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3</a:t>
            </a:r>
            <a:endParaRPr/>
          </a:p>
        </p:txBody>
      </p:sp>
      <p:sp>
        <p:nvSpPr>
          <p:cNvPr id="123" name="Google Shape;123;p21"/>
          <p:cNvSpPr txBox="1"/>
          <p:nvPr>
            <p:ph idx="1" type="body"/>
          </p:nvPr>
        </p:nvSpPr>
        <p:spPr>
          <a:xfrm>
            <a:off x="311700" y="1152475"/>
            <a:ext cx="3865500" cy="3416400"/>
          </a:xfrm>
          <a:prstGeom prst="rect">
            <a:avLst/>
          </a:prstGeom>
        </p:spPr>
        <p:txBody>
          <a:bodyPr anchorCtr="0" anchor="t" bIns="91425" lIns="91425" spcFirstLastPara="1" rIns="91425" wrap="square" tIns="91425">
            <a:normAutofit/>
          </a:bodyPr>
          <a:lstStyle/>
          <a:p>
            <a:pPr indent="0" lvl="0" marL="0" rtl="0" algn="l">
              <a:lnSpc>
                <a:spcPct val="95000"/>
              </a:lnSpc>
              <a:spcBef>
                <a:spcPts val="0"/>
              </a:spcBef>
              <a:spcAft>
                <a:spcPts val="0"/>
              </a:spcAft>
              <a:buNone/>
            </a:pPr>
            <a:r>
              <a:rPr b="1" lang="en" sz="1295"/>
              <a:t>Model: meta-llama/Llama-3.2-1B-Instruct</a:t>
            </a:r>
            <a:endParaRPr b="1" sz="1295"/>
          </a:p>
          <a:p>
            <a:pPr indent="-304800" lvl="0" marL="457200" marR="0" rtl="0" algn="l">
              <a:lnSpc>
                <a:spcPct val="100000"/>
              </a:lnSpc>
              <a:spcBef>
                <a:spcPts val="1200"/>
              </a:spcBef>
              <a:spcAft>
                <a:spcPts val="0"/>
              </a:spcAft>
              <a:buSzPts val="1200"/>
              <a:buChar char="●"/>
            </a:pPr>
            <a:r>
              <a:rPr lang="en" sz="1200"/>
              <a:t>More human-like phrasing and a warmer tone</a:t>
            </a:r>
            <a:endParaRPr sz="1200"/>
          </a:p>
          <a:p>
            <a:pPr indent="-304800" lvl="0" marL="457200" rtl="0" algn="l">
              <a:lnSpc>
                <a:spcPct val="95000"/>
              </a:lnSpc>
              <a:spcBef>
                <a:spcPts val="0"/>
              </a:spcBef>
              <a:spcAft>
                <a:spcPts val="0"/>
              </a:spcAft>
              <a:buSzPts val="1200"/>
              <a:buChar char="●"/>
            </a:pPr>
            <a:r>
              <a:rPr lang="en" sz="1295"/>
              <a:t>Prone to repetitions</a:t>
            </a:r>
            <a:endParaRPr sz="985"/>
          </a:p>
          <a:p>
            <a:pPr indent="0" lvl="0" marL="0" rtl="0" algn="l">
              <a:lnSpc>
                <a:spcPct val="95000"/>
              </a:lnSpc>
              <a:spcBef>
                <a:spcPts val="1200"/>
              </a:spcBef>
              <a:spcAft>
                <a:spcPts val="0"/>
              </a:spcAft>
              <a:buSzPts val="852"/>
              <a:buNone/>
            </a:pPr>
            <a:r>
              <a:rPr b="1" lang="en" sz="1295"/>
              <a:t>Top product players evaluation criteria:</a:t>
            </a:r>
            <a:endParaRPr b="1" sz="1295"/>
          </a:p>
          <a:p>
            <a:pPr indent="-304800" lvl="0" marL="457200" rtl="0" algn="l">
              <a:lnSpc>
                <a:spcPct val="100000"/>
              </a:lnSpc>
              <a:spcBef>
                <a:spcPts val="1200"/>
              </a:spcBef>
              <a:spcAft>
                <a:spcPts val="0"/>
              </a:spcAft>
              <a:buSzPts val="1200"/>
              <a:buChar char="●"/>
            </a:pPr>
            <a:r>
              <a:rPr lang="en" sz="1200"/>
              <a:t>35% sentiment score </a:t>
            </a:r>
            <a:endParaRPr sz="1200"/>
          </a:p>
          <a:p>
            <a:pPr indent="-304800" lvl="0" marL="457200" rtl="0" algn="l">
              <a:lnSpc>
                <a:spcPct val="100000"/>
              </a:lnSpc>
              <a:spcBef>
                <a:spcPts val="0"/>
              </a:spcBef>
              <a:spcAft>
                <a:spcPts val="0"/>
              </a:spcAft>
              <a:buSzPts val="1200"/>
              <a:buChar char="●"/>
            </a:pPr>
            <a:r>
              <a:rPr lang="en" sz="1200"/>
              <a:t>35% rating score</a:t>
            </a:r>
            <a:endParaRPr sz="1200"/>
          </a:p>
          <a:p>
            <a:pPr indent="-304800" lvl="0" marL="457200" rtl="0" algn="l">
              <a:lnSpc>
                <a:spcPct val="100000"/>
              </a:lnSpc>
              <a:spcBef>
                <a:spcPts val="0"/>
              </a:spcBef>
              <a:spcAft>
                <a:spcPts val="0"/>
              </a:spcAft>
              <a:buSzPts val="1200"/>
              <a:buChar char="●"/>
            </a:pPr>
            <a:r>
              <a:rPr lang="en" sz="1200"/>
              <a:t>15% review recommendation</a:t>
            </a:r>
            <a:endParaRPr sz="1200"/>
          </a:p>
          <a:p>
            <a:pPr indent="-304800" lvl="0" marL="457200" rtl="0" algn="l">
              <a:lnSpc>
                <a:spcPct val="100000"/>
              </a:lnSpc>
              <a:spcBef>
                <a:spcPts val="0"/>
              </a:spcBef>
              <a:spcAft>
                <a:spcPts val="0"/>
              </a:spcAft>
              <a:buSzPts val="1200"/>
              <a:buChar char="●"/>
            </a:pPr>
            <a:r>
              <a:rPr lang="en" sz="1200"/>
              <a:t>15% frequency</a:t>
            </a:r>
            <a:endParaRPr sz="1200"/>
          </a:p>
          <a:p>
            <a:pPr indent="0" lvl="0" marL="0" rtl="0" algn="l">
              <a:lnSpc>
                <a:spcPct val="100000"/>
              </a:lnSpc>
              <a:spcBef>
                <a:spcPts val="1200"/>
              </a:spcBef>
              <a:spcAft>
                <a:spcPts val="0"/>
              </a:spcAft>
              <a:buNone/>
            </a:pPr>
            <a:r>
              <a:rPr b="1" lang="en" sz="1200"/>
              <a:t>Best reviews selection:</a:t>
            </a:r>
            <a:endParaRPr b="1" sz="1200"/>
          </a:p>
          <a:p>
            <a:pPr indent="-304800" lvl="0" marL="457200" rtl="0" algn="l">
              <a:lnSpc>
                <a:spcPct val="100000"/>
              </a:lnSpc>
              <a:spcBef>
                <a:spcPts val="1200"/>
              </a:spcBef>
              <a:spcAft>
                <a:spcPts val="0"/>
              </a:spcAft>
              <a:buSzPts val="1200"/>
              <a:buChar char="●"/>
            </a:pPr>
            <a:r>
              <a:rPr lang="en" sz="1200"/>
              <a:t>20 most helpful reviews</a:t>
            </a:r>
            <a:endParaRPr sz="1200"/>
          </a:p>
          <a:p>
            <a:pPr indent="-304800" lvl="0" marL="457200" rtl="0" algn="l">
              <a:lnSpc>
                <a:spcPct val="100000"/>
              </a:lnSpc>
              <a:spcBef>
                <a:spcPts val="0"/>
              </a:spcBef>
              <a:spcAft>
                <a:spcPts val="0"/>
              </a:spcAft>
              <a:buSzPts val="1200"/>
              <a:buChar char="●"/>
            </a:pPr>
            <a:r>
              <a:rPr lang="en" sz="1200"/>
              <a:t>Criteria based on 'reviews.numHelpful'</a:t>
            </a:r>
            <a:endParaRPr sz="1200"/>
          </a:p>
          <a:p>
            <a:pPr indent="0" lvl="0" marL="0" rtl="0" algn="l">
              <a:lnSpc>
                <a:spcPct val="100000"/>
              </a:lnSpc>
              <a:spcBef>
                <a:spcPts val="1200"/>
              </a:spcBef>
              <a:spcAft>
                <a:spcPts val="1200"/>
              </a:spcAft>
              <a:buNone/>
            </a:pPr>
            <a:r>
              <a:t/>
            </a:r>
            <a:endParaRPr sz="1200"/>
          </a:p>
        </p:txBody>
      </p:sp>
      <p:pic>
        <p:nvPicPr>
          <p:cNvPr id="124" name="Google Shape;124;p21" title="Screenshot 2025-11-14 at 13.36.52.png"/>
          <p:cNvPicPr preferRelativeResize="0"/>
          <p:nvPr/>
        </p:nvPicPr>
        <p:blipFill>
          <a:blip r:embed="rId3">
            <a:alphaModFix/>
          </a:blip>
          <a:stretch>
            <a:fillRect/>
          </a:stretch>
        </p:blipFill>
        <p:spPr>
          <a:xfrm>
            <a:off x="4548300" y="1321588"/>
            <a:ext cx="4534174" cy="30781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ral">
  <a:themeElements>
    <a:clrScheme name="Coral">
      <a:dk1>
        <a:srgbClr val="F55E61"/>
      </a:dk1>
      <a:lt1>
        <a:srgbClr val="FFFFFF"/>
      </a:lt1>
      <a:dk2>
        <a:srgbClr val="5E696C"/>
      </a:dk2>
      <a:lt2>
        <a:srgbClr val="BFC7CA"/>
      </a:lt2>
      <a:accent1>
        <a:srgbClr val="1E2D31"/>
      </a:accent1>
      <a:accent2>
        <a:srgbClr val="273C42"/>
      </a:accent2>
      <a:accent3>
        <a:srgbClr val="83D061"/>
      </a:accent3>
      <a:accent4>
        <a:srgbClr val="F6CD4C"/>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